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_rels/presentation.xml.rels" ContentType="application/vnd.openxmlformats-package.relationships+xml"/>
  <Override PartName="/ppt/notesSlides/notesSlide46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_rels/notesSlide45.xml.rels" ContentType="application/vnd.openxmlformats-package.relationships+xml"/>
  <Override PartName="/ppt/notesSlides/_rels/notesSlide44.xml.rels" ContentType="application/vnd.openxmlformats-package.relationships+xml"/>
  <Override PartName="/ppt/notesSlides/_rels/notesSlide43.xml.rels" ContentType="application/vnd.openxmlformats-package.relationships+xml"/>
  <Override PartName="/ppt/notesSlides/_rels/notesSlide20.xml.rels" ContentType="application/vnd.openxmlformats-package.relationships+xml"/>
  <Override PartName="/ppt/notesSlides/_rels/notesSlide41.xml.rels" ContentType="application/vnd.openxmlformats-package.relationships+xml"/>
  <Override PartName="/ppt/notesSlides/_rels/notesSlide16.xml.rels" ContentType="application/vnd.openxmlformats-package.relationships+xml"/>
  <Override PartName="/ppt/notesSlides/_rels/notesSlide12.xml.rels" ContentType="application/vnd.openxmlformats-package.relationships+xml"/>
  <Override PartName="/ppt/notesSlides/_rels/notesSlide29.xml.rels" ContentType="application/vnd.openxmlformats-package.relationships+xml"/>
  <Override PartName="/ppt/notesSlides/_rels/notesSlide9.xml.rels" ContentType="application/vnd.openxmlformats-package.relationships+xml"/>
  <Override PartName="/ppt/notesSlides/_rels/notesSlide7.xml.rels" ContentType="application/vnd.openxmlformats-package.relationships+xml"/>
  <Override PartName="/ppt/notesSlides/_rels/notesSlide18.xml.rels" ContentType="application/vnd.openxmlformats-package.relationships+xml"/>
  <Override PartName="/ppt/notesSlides/_rels/notesSlide4.xml.rels" ContentType="application/vnd.openxmlformats-package.relationships+xml"/>
  <Override PartName="/ppt/notesSlides/_rels/notesSlide46.xml.rels" ContentType="application/vnd.openxmlformats-package.relationships+xml"/>
  <Override PartName="/ppt/notesSlides/_rels/notesSlide1.xml.rels" ContentType="application/vnd.openxmlformats-package.relationships+xml"/>
  <Override PartName="/ppt/notesSlides/notesSlide43.xml" ContentType="application/vnd.openxmlformats-officedocument.presentationml.notesSlide+xml"/>
  <Override PartName="/ppt/notesSlides/notesSlide1.xml" ContentType="application/vnd.openxmlformats-officedocument.presentationml.notesSlide+xml"/>
  <Override PartName="/ppt/slides/slide46.xml" ContentType="application/vnd.openxmlformats-officedocument.presentationml.slide+xml"/>
  <Override PartName="/ppt/slides/slide44.xml" ContentType="application/vnd.openxmlformats-officedocument.presentationml.slide+xml"/>
  <Override PartName="/ppt/slides/slide43.xml" ContentType="application/vnd.openxmlformats-officedocument.presentationml.slide+xml"/>
  <Override PartName="/ppt/slides/slide42.xml" ContentType="application/vnd.openxmlformats-officedocument.presentationml.slide+xml"/>
  <Override PartName="/ppt/slides/slide41.xml" ContentType="application/vnd.openxmlformats-officedocument.presentationml.slide+xml"/>
  <Override PartName="/ppt/slides/slide39.xml" ContentType="application/vnd.openxmlformats-officedocument.presentationml.slide+xml"/>
  <Override PartName="/ppt/slides/slide38.xml" ContentType="application/vnd.openxmlformats-officedocument.presentationml.slide+xml"/>
  <Override PartName="/ppt/slides/slide37.xml" ContentType="application/vnd.openxmlformats-officedocument.presentationml.slide+xml"/>
  <Override PartName="/ppt/slides/slide36.xml" ContentType="application/vnd.openxmlformats-officedocument.presentationml.slide+xml"/>
  <Override PartName="/ppt/slides/slide35.xml" ContentType="application/vnd.openxmlformats-officedocument.presentationml.slide+xml"/>
  <Override PartName="/ppt/slides/slide33.xml" ContentType="application/vnd.openxmlformats-officedocument.presentationml.slide+xml"/>
  <Override PartName="/ppt/slides/_rels/slide44.xml.rels" ContentType="application/vnd.openxmlformats-package.relationships+xml"/>
  <Override PartName="/ppt/slides/_rels/slide42.xml.rels" ContentType="application/vnd.openxmlformats-package.relationships+xml"/>
  <Override PartName="/ppt/slides/_rels/slide41.xml.rels" ContentType="application/vnd.openxmlformats-package.relationships+xml"/>
  <Override PartName="/ppt/slides/_rels/slide40.xml.rels" ContentType="application/vnd.openxmlformats-package.relationships+xml"/>
  <Override PartName="/ppt/slides/_rels/slide39.xml.rels" ContentType="application/vnd.openxmlformats-package.relationships+xml"/>
  <Override PartName="/ppt/slides/_rels/slide36.xml.rels" ContentType="application/vnd.openxmlformats-package.relationships+xml"/>
  <Override PartName="/ppt/slides/_rels/slide38.xml.rels" ContentType="application/vnd.openxmlformats-package.relationships+xml"/>
  <Override PartName="/ppt/slides/_rels/slide35.xml.rels" ContentType="application/vnd.openxmlformats-package.relationships+xml"/>
  <Override PartName="/ppt/slides/_rels/slide32.xml.rels" ContentType="application/vnd.openxmlformats-package.relationships+xml"/>
  <Override PartName="/ppt/slides/_rels/slide29.xml.rels" ContentType="application/vnd.openxmlformats-package.relationships+xml"/>
  <Override PartName="/ppt/slides/_rels/slide24.xml.rels" ContentType="application/vnd.openxmlformats-package.relationships+xml"/>
  <Override PartName="/ppt/slides/_rels/slide31.xml.rels" ContentType="application/vnd.openxmlformats-package.relationships+xml"/>
  <Override PartName="/ppt/slides/_rels/slide28.xml.rels" ContentType="application/vnd.openxmlformats-package.relationships+xml"/>
  <Override PartName="/ppt/slides/_rels/slide23.xml.rels" ContentType="application/vnd.openxmlformats-package.relationships+xml"/>
  <Override PartName="/ppt/slides/_rels/slide26.xml.rels" ContentType="application/vnd.openxmlformats-package.relationships+xml"/>
  <Override PartName="/ppt/slides/_rels/slide21.xml.rels" ContentType="application/vnd.openxmlformats-package.relationships+xml"/>
  <Override PartName="/ppt/slides/_rels/slide46.xml.rels" ContentType="application/vnd.openxmlformats-package.relationships+xml"/>
  <Override PartName="/ppt/slides/_rels/slide19.xml.rels" ContentType="application/vnd.openxmlformats-package.relationships+xml"/>
  <Override PartName="/ppt/slides/_rels/slide18.xml.rels" ContentType="application/vnd.openxmlformats-package.relationships+xml"/>
  <Override PartName="/ppt/slides/_rels/slide14.xml.rels" ContentType="application/vnd.openxmlformats-package.relationships+xml"/>
  <Override PartName="/ppt/slides/_rels/slide25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27.xml.rels" ContentType="application/vnd.openxmlformats-package.relationships+xml"/>
  <Override PartName="/ppt/slides/_rels/slide15.xml.rels" ContentType="application/vnd.openxmlformats-package.relationships+xml"/>
  <Override PartName="/ppt/slides/_rels/slide20.xml.rels" ContentType="application/vnd.openxmlformats-package.relationships+xml"/>
  <Override PartName="/ppt/slides/_rels/slide30.xml.rels" ContentType="application/vnd.openxmlformats-package.relationships+xml"/>
  <Override PartName="/ppt/slides/_rels/slide45.xml.rels" ContentType="application/vnd.openxmlformats-package.relationships+xml"/>
  <Override PartName="/ppt/slides/_rels/slide11.xml.rels" ContentType="application/vnd.openxmlformats-package.relationships+xml"/>
  <Override PartName="/ppt/slides/_rels/slide9.xml.rels" ContentType="application/vnd.openxmlformats-package.relationships+xml"/>
  <Override PartName="/ppt/slides/_rels/slide8.xml.rels" ContentType="application/vnd.openxmlformats-package.relationships+xml"/>
  <Override PartName="/ppt/slides/_rels/slide16.xml.rels" ContentType="application/vnd.openxmlformats-package.relationships+xml"/>
  <Override PartName="/ppt/slides/_rels/slide10.xml.rels" ContentType="application/vnd.openxmlformats-package.relationships+xml"/>
  <Override PartName="/ppt/slides/_rels/slide22.xml.rels" ContentType="application/vnd.openxmlformats-package.relationships+xml"/>
  <Override PartName="/ppt/slides/_rels/slide7.xml.rels" ContentType="application/vnd.openxmlformats-package.relationships+xml"/>
  <Override PartName="/ppt/slides/_rels/slide5.xml.rels" ContentType="application/vnd.openxmlformats-package.relationships+xml"/>
  <Override PartName="/ppt/slides/_rels/slide37.xml.rels" ContentType="application/vnd.openxmlformats-package.relationships+xml"/>
  <Override PartName="/ppt/slides/_rels/slide4.xml.rels" ContentType="application/vnd.openxmlformats-package.relationships+xml"/>
  <Override PartName="/ppt/slides/_rels/slide17.xml.rels" ContentType="application/vnd.openxmlformats-package.relationships+xml"/>
  <Override PartName="/ppt/slides/_rels/slide43.xml.rels" ContentType="application/vnd.openxmlformats-package.relationships+xml"/>
  <Override PartName="/ppt/slides/_rels/slide3.xml.rels" ContentType="application/vnd.openxmlformats-package.relationships+xml"/>
  <Override PartName="/ppt/slides/_rels/slide33.xml.rels" ContentType="application/vnd.openxmlformats-package.relationships+xml"/>
  <Override PartName="/ppt/slides/_rels/slide6.xml.rels" ContentType="application/vnd.openxmlformats-package.relationships+xml"/>
  <Override PartName="/ppt/slides/_rels/slide34.xml.rels" ContentType="application/vnd.openxmlformats-package.relationships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slide32.xml" ContentType="application/vnd.openxmlformats-officedocument.presentationml.slide+xml"/>
  <Override PartName="/ppt/slides/slide29.xml" ContentType="application/vnd.openxmlformats-officedocument.presentationml.slide+xml"/>
  <Override PartName="/ppt/slides/slide25.xml" ContentType="application/vnd.openxmlformats-officedocument.presentationml.slide+xml"/>
  <Override PartName="/ppt/slides/slide45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slides/slide40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23.xml" ContentType="application/vnd.openxmlformats-officedocument.presentationml.slide+xml"/>
  <Override PartName="/ppt/slides/slide26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3.xml" ContentType="application/vnd.openxmlformats-officedocument.presentationml.slide+xml"/>
  <Override PartName="/ppt/slides/slide11.xml" ContentType="application/vnd.openxmlformats-officedocument.presentationml.slide+xml"/>
  <Override PartName="/ppt/slides/slide28.xml" ContentType="application/vnd.openxmlformats-officedocument.presentationml.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2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34.xml" ContentType="application/vnd.openxmlformats-officedocument.presentationml.slide+xml"/>
  <Override PartName="/ppt/slides/slide7.xml" ContentType="application/vnd.openxmlformats-officedocument.presentationml.slide+xml"/>
  <Override PartName="/ppt/slides/slide24.xml" ContentType="application/vnd.openxmlformats-officedocument.presentationml.slide+xml"/>
  <Override PartName="/ppt/slides/slide5.xml" ContentType="application/vnd.openxmlformats-officedocument.presentationml.slide+xml"/>
  <Override PartName="/ppt/slides/slide14.xml" ContentType="application/vnd.openxmlformats-officedocument.presentationml.slide+xml"/>
  <Override PartName="/ppt/slides/slide31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7.xml" ContentType="application/vnd.openxmlformats-officedocument.presentationml.slide+xml"/>
  <Override PartName="/ppt/slides/slide15.xml" ContentType="application/vnd.openxmlformats-officedocument.presentationml.slide+xml"/>
  <Override PartName="/ppt/slides/slide6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Layouts/slideLayout24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_rels/slideLayout23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media/image56.tiff" ContentType="image/tiff"/>
  <Override PartName="/ppt/media/image49.png" ContentType="image/png"/>
  <Override PartName="/ppt/media/image39.tiff" ContentType="image/tiff"/>
  <Override PartName="/ppt/media/image54.tiff" ContentType="image/tiff"/>
  <Override PartName="/ppt/media/image38.tiff" ContentType="image/tiff"/>
  <Override PartName="/ppt/media/image36.tiff" ContentType="image/tiff"/>
  <Override PartName="/ppt/media/image35.tiff" ContentType="image/tiff"/>
  <Override PartName="/ppt/media/image34.png" ContentType="image/png"/>
  <Override PartName="/ppt/media/image50.tiff" ContentType="image/tiff"/>
  <Override PartName="/ppt/media/image32.png" ContentType="image/png"/>
  <Override PartName="/ppt/media/image44.png" ContentType="image/png"/>
  <Override PartName="/ppt/media/image30.png" ContentType="image/png"/>
  <Override PartName="/ppt/media/image40.png" ContentType="image/png"/>
  <Override PartName="/ppt/media/image29.png" ContentType="image/png"/>
  <Override PartName="/ppt/media/image53.tiff" ContentType="image/tiff"/>
  <Override PartName="/ppt/media/image45.tiff" ContentType="image/tiff"/>
  <Override PartName="/ppt/media/image27.png" ContentType="image/png"/>
  <Override PartName="/ppt/media/image26.png" ContentType="image/png"/>
  <Override PartName="/ppt/media/image37.tiff" ContentType="image/tiff"/>
  <Override PartName="/ppt/media/image33.png" ContentType="image/png"/>
  <Override PartName="/ppt/media/image25.png" ContentType="image/png"/>
  <Override PartName="/ppt/media/image28.png" ContentType="image/png"/>
  <Override PartName="/ppt/media/image55.tiff" ContentType="image/tiff"/>
  <Override PartName="/ppt/media/image22.png" ContentType="image/png"/>
  <Override PartName="/ppt/media/image31.png" ContentType="image/png"/>
  <Override PartName="/ppt/media/image20.png" ContentType="image/png"/>
  <Override PartName="/ppt/media/image19.png" ContentType="image/png"/>
  <Override PartName="/ppt/media/image51.tiff" ContentType="image/tiff"/>
  <Override PartName="/ppt/media/image48.png" ContentType="image/png"/>
  <Override PartName="/ppt/media/image15.png" ContentType="image/png"/>
  <Override PartName="/ppt/media/image52.tiff" ContentType="image/tiff"/>
  <Override PartName="/ppt/media/image41.tiff" ContentType="image/tiff"/>
  <Override PartName="/ppt/media/image16.png" ContentType="image/png"/>
  <Override PartName="/ppt/media/image17.png" ContentType="image/png"/>
  <Override PartName="/ppt/media/image14.png" ContentType="image/png"/>
  <Override PartName="/ppt/media/image46.png" ContentType="image/png"/>
  <Override PartName="/ppt/media/image13.png" ContentType="image/png"/>
  <Override PartName="/ppt/media/image23.png" ContentType="image/png"/>
  <Override PartName="/ppt/media/image12.png" ContentType="image/png"/>
  <Override PartName="/ppt/media/image10.png" ContentType="image/png"/>
  <Override PartName="/ppt/media/image42.png" ContentType="image/png"/>
  <Override PartName="/ppt/media/image8.tiff" ContentType="image/tiff"/>
  <Override PartName="/ppt/media/image43.tiff" ContentType="image/tiff"/>
  <Override PartName="/ppt/media/image24.png" ContentType="image/png"/>
  <Override PartName="/ppt/media/image6.tiff" ContentType="image/tiff"/>
  <Override PartName="/ppt/media/image21.png" ContentType="image/png"/>
  <Override PartName="/ppt/media/image5.tiff" ContentType="image/tiff"/>
  <Override PartName="/ppt/media/image18.png" ContentType="image/png"/>
  <Override PartName="/ppt/media/image4.png" ContentType="image/png"/>
  <Override PartName="/ppt/media/image9.jpeg" ContentType="image/jpeg"/>
  <Override PartName="/ppt/media/image7.tiff" ContentType="image/tiff"/>
  <Override PartName="/ppt/media/image3.png" ContentType="image/png"/>
  <Override PartName="/ppt/media/image47.png" ContentType="image/png"/>
  <Override PartName="/ppt/media/image2.png" ContentType="image/png"/>
  <Override PartName="/ppt/media/image11.png" ContentType="image/png"/>
  <Override PartName="/ppt/media/image1.png" ContentType="image/png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presentation.xml" ContentType="application/vnd.openxmlformats-officedocument.presentationml.presentation.main+xml"/>
</Types>
</file>

<file path=_rels/.rels><?xml version="1.0" encoding="UTF-8"?>
<Relationships xmlns="http://schemas.openxmlformats.org/package/2006/relationships"><Relationship Id="rId1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>
  <p:sldMasterIdLst>
    <p:sldMasterId id="2147483648" r:id="rId2"/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</p:sldIdLst>
  <p:sldSz cx="12192000" cy="68580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<Relationship Id="rId40" Type="http://schemas.openxmlformats.org/officeDocument/2006/relationships/slide" Target="slides/slide36.xml"/><Relationship Id="rId41" Type="http://schemas.openxmlformats.org/officeDocument/2006/relationships/slide" Target="slides/slide37.xml"/><Relationship Id="rId42" Type="http://schemas.openxmlformats.org/officeDocument/2006/relationships/slide" Target="slides/slide38.xml"/><Relationship Id="rId43" Type="http://schemas.openxmlformats.org/officeDocument/2006/relationships/slide" Target="slides/slide39.xml"/><Relationship Id="rId44" Type="http://schemas.openxmlformats.org/officeDocument/2006/relationships/slide" Target="slides/slide40.xml"/><Relationship Id="rId45" Type="http://schemas.openxmlformats.org/officeDocument/2006/relationships/slide" Target="slides/slide41.xml"/><Relationship Id="rId46" Type="http://schemas.openxmlformats.org/officeDocument/2006/relationships/slide" Target="slides/slide42.xml"/><Relationship Id="rId47" Type="http://schemas.openxmlformats.org/officeDocument/2006/relationships/slide" Target="slides/slide43.xml"/><Relationship Id="rId48" Type="http://schemas.openxmlformats.org/officeDocument/2006/relationships/slide" Target="slides/slide44.xml"/><Relationship Id="rId49" Type="http://schemas.openxmlformats.org/officeDocument/2006/relationships/slide" Target="slides/slide45.xml"/><Relationship Id="rId50" Type="http://schemas.openxmlformats.org/officeDocument/2006/relationships/slide" Target="slides/slide46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3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/>
          <a:p>
            <a:r>
              <a:rPr lang="pt-PT" sz="2000">
                <a:latin typeface="Arial"/>
              </a:rPr>
              <a:t>Clique para editar o formato das notas</a:t>
            </a:r>
            <a:endParaRPr/>
          </a:p>
        </p:txBody>
      </p:sp>
      <p:sp>
        <p:nvSpPr>
          <p:cNvPr id="79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r>
              <a:rPr lang="pt-PT" sz="1400">
                <a:latin typeface="Times New Roman"/>
              </a:rPr>
              <a:t>&lt;cabeçalho&gt;</a:t>
            </a:r>
            <a:endParaRPr/>
          </a:p>
        </p:txBody>
      </p:sp>
      <p:sp>
        <p:nvSpPr>
          <p:cNvPr id="80" name="PlaceHolder 3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lang="pt-PT" sz="1400">
                <a:latin typeface="Times New Roman"/>
              </a:rPr>
              <a:t>&lt;data/hora&gt;</a:t>
            </a:r>
            <a:endParaRPr/>
          </a:p>
        </p:txBody>
      </p:sp>
      <p:sp>
        <p:nvSpPr>
          <p:cNvPr id="81" name="PlaceHolder 4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r>
              <a:rPr lang="pt-PT" sz="1400">
                <a:latin typeface="Times New Roman"/>
              </a:rPr>
              <a:t>&lt;rodapé&gt;</a:t>
            </a:r>
            <a:endParaRPr/>
          </a:p>
        </p:txBody>
      </p:sp>
      <p:sp>
        <p:nvSpPr>
          <p:cNvPr id="82" name="PlaceHolder 5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9BB70E8D-0B42-4D67-A224-38171C0C26C8}" type="slidenum">
              <a:rPr lang="pt-PT" sz="1400">
                <a:latin typeface="Times New Roman"/>
              </a:rPr>
              <a:t>&lt;número&gt;</a:t>
            </a:fld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
</Relationships>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
</Relationships>
</file>

<file path=ppt/notesSlides/_rels/notesSlide20.xml.rels><?xml version="1.0" encoding="UTF-8"?>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
</Relationships>
</file>

<file path=ppt/notesSlides/_rels/notesSlide29.xml.rels><?xml version="1.0" encoding="UTF-8"?>
<Relationships xmlns="http://schemas.openxmlformats.org/package/2006/relationships"><Relationship Id="rId1" Type="http://schemas.openxmlformats.org/officeDocument/2006/relationships/slide" Target="../slides/slide29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41.xml.rels><?xml version="1.0" encoding="UTF-8"?>
<Relationships xmlns="http://schemas.openxmlformats.org/package/2006/relationships"><Relationship Id="rId1" Type="http://schemas.openxmlformats.org/officeDocument/2006/relationships/slide" Target="../slides/slide41.xml"/><Relationship Id="rId2" Type="http://schemas.openxmlformats.org/officeDocument/2006/relationships/notesMaster" Target="../notesMasters/notesMaster1.xml"/>
</Relationships>
</file>

<file path=ppt/notesSlides/_rels/notesSlide43.xml.rels><?xml version="1.0" encoding="UTF-8"?>
<Relationships xmlns="http://schemas.openxmlformats.org/package/2006/relationships"><Relationship Id="rId1" Type="http://schemas.openxmlformats.org/officeDocument/2006/relationships/slide" Target="../slides/slide43.xml"/><Relationship Id="rId2" Type="http://schemas.openxmlformats.org/officeDocument/2006/relationships/notesMaster" Target="../notesMasters/notesMaster1.xml"/>
</Relationships>
</file>

<file path=ppt/notesSlides/_rels/notesSlide44.xml.rels><?xml version="1.0" encoding="UTF-8"?>
<Relationships xmlns="http://schemas.openxmlformats.org/package/2006/relationships"><Relationship Id="rId1" Type="http://schemas.openxmlformats.org/officeDocument/2006/relationships/slide" Target="../slides/slide44.xml"/><Relationship Id="rId2" Type="http://schemas.openxmlformats.org/officeDocument/2006/relationships/notesMaster" Target="../notesMasters/notesMaster1.xml"/>
</Relationships>
</file>

<file path=ppt/notesSlides/_rels/notesSlide45.xml.rels><?xml version="1.0" encoding="UTF-8"?>
<Relationships xmlns="http://schemas.openxmlformats.org/package/2006/relationships"><Relationship Id="rId1" Type="http://schemas.openxmlformats.org/officeDocument/2006/relationships/slide" Target="../slides/slide45.xml"/><Relationship Id="rId2" Type="http://schemas.openxmlformats.org/officeDocument/2006/relationships/notesMaster" Target="../notesMasters/notesMaster1.xml"/>
</Relationships>
</file>

<file path=ppt/notesSlides/_rels/notesSlide46.xml.rels><?xml version="1.0" encoding="UTF-8"?>
<Relationships xmlns="http://schemas.openxmlformats.org/package/2006/relationships"><Relationship Id="rId1" Type="http://schemas.openxmlformats.org/officeDocument/2006/relationships/slide" Target="../slides/slide4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endParaRPr/>
          </a:p>
        </p:txBody>
      </p:sp>
      <p:sp>
        <p:nvSpPr>
          <p:cNvPr id="243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</p:spPr>
        <p:txBody>
          <a:bodyPr anchor="b"/>
          <a:p>
            <a:pPr algn="r">
              <a:lnSpc>
                <a:spcPct val="100000"/>
              </a:lnSpc>
            </a:pPr>
            <a:fld id="{B0E14A3E-2D2B-4EB8-85E8-2E7C138FE1C8}" type="slidenum">
              <a:rPr lang="pt-PT" sz="1200">
                <a:solidFill>
                  <a:srgbClr val="000000"/>
                </a:solidFill>
                <a:latin typeface="+mn-lt"/>
                <a:ea typeface="+mn-ea"/>
              </a:rPr>
              <a:t>&lt;número&gt;</a:t>
            </a:fld>
            <a:endParaRPr/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r>
              <a:rPr lang="pt-PT" sz="2000">
                <a:latin typeface="Arial"/>
              </a:rPr>
              <a:t>Não requere computação, o que significa que é feito de graça em hardware mas é mais custoso em software.</a:t>
            </a:r>
            <a:endParaRPr/>
          </a:p>
        </p:txBody>
      </p:sp>
      <p:sp>
        <p:nvSpPr>
          <p:cNvPr id="251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</p:spPr>
        <p:txBody>
          <a:bodyPr anchor="b"/>
          <a:p>
            <a:pPr algn="r">
              <a:lnSpc>
                <a:spcPct val="100000"/>
              </a:lnSpc>
            </a:pPr>
            <a:fld id="{A9DA33A6-51B8-451C-A6D4-191D3EF37B2A}" type="slidenum">
              <a:rPr lang="pt-PT" sz="1200">
                <a:solidFill>
                  <a:srgbClr val="000000"/>
                </a:solidFill>
                <a:latin typeface="+mn-lt"/>
                <a:ea typeface="+mn-ea"/>
              </a:rPr>
              <a:t>&lt;número&gt;</a:t>
            </a:fld>
            <a:endParaRPr/>
          </a:p>
        </p:txBody>
      </p:sp>
    </p:spTree>
  </p:cSld>
</p:note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r>
              <a:rPr lang="pt-PT" sz="2000">
                <a:latin typeface="Arial"/>
              </a:rPr>
              <a:t>Principal propósito: Aumentar/criar difusão . Entram 32 bits</a:t>
            </a:r>
            <a:endParaRPr/>
          </a:p>
          <a:p>
            <a:r>
              <a:rPr lang="pt-PT" sz="2000">
                <a:latin typeface="Arial"/>
              </a:rPr>
              <a:t>16 bits conectados 1 vez</a:t>
            </a:r>
            <a:endParaRPr/>
          </a:p>
          <a:p>
            <a:r>
              <a:rPr lang="pt-PT" sz="2000">
                <a:latin typeface="Arial"/>
              </a:rPr>
              <a:t>16 bits conectados 2 vezes</a:t>
            </a:r>
            <a:endParaRPr/>
          </a:p>
          <a:p>
            <a:r>
              <a:rPr lang="pt-PT" sz="2000">
                <a:latin typeface="Arial"/>
              </a:rPr>
              <a:t>16+16*2=48</a:t>
            </a:r>
            <a:endParaRPr/>
          </a:p>
        </p:txBody>
      </p:sp>
      <p:sp>
        <p:nvSpPr>
          <p:cNvPr id="253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</p:spPr>
        <p:txBody>
          <a:bodyPr anchor="b"/>
          <a:p>
            <a:pPr algn="r">
              <a:lnSpc>
                <a:spcPct val="100000"/>
              </a:lnSpc>
            </a:pPr>
            <a:fld id="{0E3AF09F-39C1-4AE6-A82C-3AFD91266675}" type="slidenum">
              <a:rPr lang="pt-PT" sz="1200">
                <a:solidFill>
                  <a:srgbClr val="000000"/>
                </a:solidFill>
                <a:latin typeface="+mn-lt"/>
                <a:ea typeface="+mn-ea"/>
              </a:rPr>
              <a:t>&lt;número&gt;</a:t>
            </a:fld>
            <a:endParaRPr/>
          </a:p>
        </p:txBody>
      </p:sp>
    </p:spTree>
  </p:cSld>
</p:notes>
</file>

<file path=ppt/notesSlides/notesSlide18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r>
              <a:rPr lang="pt-PT" sz="2000">
                <a:latin typeface="Arial"/>
              </a:rPr>
              <a:t>8 tabelas de substituição</a:t>
            </a:r>
            <a:endParaRPr/>
          </a:p>
          <a:p>
            <a:r>
              <a:rPr lang="pt-PT" sz="2000">
                <a:latin typeface="Arial"/>
              </a:rPr>
              <a:t>6 bits input 4 output</a:t>
            </a:r>
            <a:endParaRPr/>
          </a:p>
          <a:p>
            <a:r>
              <a:rPr lang="pt-PT" sz="2000">
                <a:latin typeface="Arial"/>
              </a:rPr>
              <a:t>Nao linear</a:t>
            </a:r>
            <a:endParaRPr/>
          </a:p>
        </p:txBody>
      </p:sp>
      <p:sp>
        <p:nvSpPr>
          <p:cNvPr id="255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</p:spPr>
        <p:txBody>
          <a:bodyPr anchor="b"/>
          <a:p>
            <a:pPr algn="r">
              <a:lnSpc>
                <a:spcPct val="100000"/>
              </a:lnSpc>
            </a:pPr>
            <a:fld id="{21C5F67D-B317-407C-9437-D3037682B850}" type="slidenum">
              <a:rPr lang="pt-PT" sz="1200">
                <a:solidFill>
                  <a:srgbClr val="000000"/>
                </a:solidFill>
                <a:latin typeface="+mn-lt"/>
                <a:ea typeface="+mn-ea"/>
              </a:rPr>
              <a:t>&lt;número&gt;</a:t>
            </a:fld>
            <a:endParaRPr/>
          </a:p>
        </p:txBody>
      </p:sp>
    </p:spTree>
  </p:cSld>
</p:notes>
</file>

<file path=ppt/notesSlides/notesSlide20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endParaRPr/>
          </a:p>
        </p:txBody>
      </p:sp>
      <p:sp>
        <p:nvSpPr>
          <p:cNvPr id="257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</p:spPr>
        <p:txBody>
          <a:bodyPr anchor="b"/>
          <a:p>
            <a:pPr algn="r">
              <a:lnSpc>
                <a:spcPct val="100000"/>
              </a:lnSpc>
            </a:pPr>
            <a:fld id="{C9572431-9D30-4278-AFE5-BBB4BFE80CB3}" type="slidenum">
              <a:rPr lang="pt-PT" sz="1200">
                <a:solidFill>
                  <a:srgbClr val="000000"/>
                </a:solidFill>
                <a:latin typeface="+mn-lt"/>
                <a:ea typeface="+mn-ea"/>
              </a:rPr>
              <a:t>&lt;número&gt;</a:t>
            </a:fld>
            <a:endParaRPr/>
          </a:p>
        </p:txBody>
      </p:sp>
    </p:spTree>
  </p:cSld>
</p:notes>
</file>

<file path=ppt/notesSlides/notesSlide29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r>
              <a:rPr lang="pt-PT" sz="2000">
                <a:latin typeface="Arial"/>
              </a:rPr>
              <a:t>rayndal</a:t>
            </a:r>
            <a:endParaRPr/>
          </a:p>
        </p:txBody>
      </p:sp>
      <p:sp>
        <p:nvSpPr>
          <p:cNvPr id="259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</p:spPr>
        <p:txBody>
          <a:bodyPr anchor="b"/>
          <a:p>
            <a:pPr algn="r">
              <a:lnSpc>
                <a:spcPct val="100000"/>
              </a:lnSpc>
            </a:pPr>
            <a:fld id="{20DD82C4-F28B-40B9-B2E4-209C9761FC89}" type="slidenum">
              <a:rPr lang="pt-PT" sz="1200">
                <a:solidFill>
                  <a:srgbClr val="000000"/>
                </a:solidFill>
                <a:latin typeface="+mn-lt"/>
                <a:ea typeface="+mn-ea"/>
              </a:rPr>
              <a:t>&lt;número&gt;</a:t>
            </a:fld>
            <a:endParaRPr/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r>
              <a:rPr lang="pt-PT" sz="1200">
                <a:latin typeface="Arial"/>
              </a:rPr>
              <a:t>utilização de keys que são um shared secret, para que se consiga manter uma ligação entre 2 ou mais intervenientes de forma segura.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245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</p:spPr>
        <p:txBody>
          <a:bodyPr anchor="b"/>
          <a:p>
            <a:pPr algn="r">
              <a:lnSpc>
                <a:spcPct val="100000"/>
              </a:lnSpc>
            </a:pPr>
            <a:fld id="{1E0C9526-CB1E-46F5-9C50-5FA729333B0E}" type="slidenum">
              <a:rPr lang="pt-PT" sz="1200">
                <a:solidFill>
                  <a:srgbClr val="000000"/>
                </a:solidFill>
                <a:latin typeface="+mn-lt"/>
                <a:ea typeface="+mn-ea"/>
              </a:rPr>
              <a:t>&lt;número&gt;</a:t>
            </a:fld>
            <a:endParaRPr/>
          </a:p>
        </p:txBody>
      </p:sp>
    </p:spTree>
  </p:cSld>
</p:notes>
</file>

<file path=ppt/notesSlides/notesSlide41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r>
              <a:rPr lang="pt-PT" sz="2000">
                <a:latin typeface="Arial"/>
              </a:rPr>
              <a:t>Rondas -&gt; 9 ,11, 13 </a:t>
            </a:r>
            <a:endParaRPr/>
          </a:p>
          <a:p>
            <a:r>
              <a:rPr lang="pt-PT" sz="2000">
                <a:latin typeface="Arial"/>
              </a:rPr>
              <a:t> </a:t>
            </a:r>
            <a:r>
              <a:rPr lang="pt-PT" sz="2000">
                <a:latin typeface="Arial"/>
              </a:rPr>
              <a:t>keys -&gt;128 , 192 , 256</a:t>
            </a:r>
            <a:endParaRPr/>
          </a:p>
        </p:txBody>
      </p:sp>
      <p:sp>
        <p:nvSpPr>
          <p:cNvPr id="261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</p:spPr>
        <p:txBody>
          <a:bodyPr anchor="b"/>
          <a:p>
            <a:pPr algn="r">
              <a:lnSpc>
                <a:spcPct val="100000"/>
              </a:lnSpc>
            </a:pPr>
            <a:fld id="{87BB780D-FAA5-4480-B303-4DBD8EB1FDC7}" type="slidenum">
              <a:rPr lang="pt-PT" sz="1200">
                <a:solidFill>
                  <a:srgbClr val="000000"/>
                </a:solidFill>
                <a:latin typeface="+mn-lt"/>
                <a:ea typeface="+mn-ea"/>
              </a:rPr>
              <a:t>&lt;número&gt;</a:t>
            </a:fld>
            <a:endParaRPr/>
          </a:p>
        </p:txBody>
      </p:sp>
    </p:spTree>
  </p:cSld>
</p:notes>
</file>

<file path=ppt/notesSlides/notesSlide43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r>
              <a:rPr lang="pt-PT" sz="2000">
                <a:latin typeface="Arial"/>
              </a:rPr>
              <a:t>Com um tamanho de chave de 56 bits temos 2^56 chaves(aproximadamente 7.2E16)</a:t>
            </a:r>
            <a:endParaRPr/>
          </a:p>
          <a:p>
            <a:r>
              <a:rPr lang="pt-PT" sz="2000">
                <a:latin typeface="Arial"/>
              </a:rPr>
              <a:t>Assumindo que em média metade do domínio das chaves tem que ser testado, uma só máquin a fazer uma encripaçao por microsegundo demoraria mais de 1000 anos para</a:t>
            </a:r>
            <a:endParaRPr/>
          </a:p>
          <a:p>
            <a:r>
              <a:rPr lang="pt-PT" sz="2000">
                <a:latin typeface="Arial"/>
              </a:rPr>
              <a:t>quebrar a cifra.</a:t>
            </a:r>
            <a:endParaRPr/>
          </a:p>
          <a:p>
            <a:r>
              <a:rPr lang="pt-PT" sz="2000">
                <a:latin typeface="Arial"/>
              </a:rPr>
              <a:t>No entanto este desempenho é extremamente conservador. Em 1998 EFF(Electronic Frontier Foundation) construiu uma maquina que quebrava o DES em menos de 3 dias por menos de 250k$</a:t>
            </a:r>
            <a:endParaRPr/>
          </a:p>
          <a:p>
            <a:r>
              <a:rPr lang="pt-PT" sz="2000">
                <a:latin typeface="Arial"/>
              </a:rPr>
              <a:t>Temos que ser capazes de reconhecer o Plain Text..</a:t>
            </a:r>
            <a:endParaRPr/>
          </a:p>
        </p:txBody>
      </p:sp>
      <p:sp>
        <p:nvSpPr>
          <p:cNvPr id="263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</p:spPr>
        <p:txBody>
          <a:bodyPr anchor="b"/>
          <a:p>
            <a:pPr algn="r">
              <a:lnSpc>
                <a:spcPct val="100000"/>
              </a:lnSpc>
            </a:pPr>
            <a:fld id="{CDAA1750-531C-40E7-9A57-49387C7B686A}" type="slidenum">
              <a:rPr lang="pt-PT" sz="1200">
                <a:solidFill>
                  <a:srgbClr val="000000"/>
                </a:solidFill>
                <a:latin typeface="+mn-lt"/>
                <a:ea typeface="+mn-ea"/>
              </a:rPr>
              <a:t>&lt;número&gt;</a:t>
            </a:fld>
            <a:endParaRPr/>
          </a:p>
        </p:txBody>
      </p:sp>
    </p:spTree>
  </p:cSld>
</p:notes>
</file>

<file path=ppt/notesSlides/notesSlide44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r>
              <a:rPr lang="pt-PT" sz="2000">
                <a:latin typeface="Arial"/>
              </a:rPr>
              <a:t>μs= 1142 years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26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r>
              <a:rPr lang="pt-PT" sz="2000">
                <a:latin typeface="Cambria Math"/>
              </a:rPr>
              <a:t>2</a:t>
            </a:r>
            <a:r>
              <a:rPr lang="pt-PT" sz="2000">
                <a:latin typeface="Cambria Math"/>
              </a:rPr>
              <a:t>^</a:t>
            </a:r>
            <a:r>
              <a:rPr lang="pt-PT" sz="2000">
                <a:latin typeface="Cambria Math"/>
              </a:rPr>
              <a:t>55μs= 1142 years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266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</p:spPr>
        <p:txBody>
          <a:bodyPr anchor="b"/>
          <a:p>
            <a:pPr algn="r">
              <a:lnSpc>
                <a:spcPct val="100000"/>
              </a:lnSpc>
            </a:pPr>
            <a:fld id="{934065AC-F2C9-436D-882F-CD1B0D63AF72}" type="slidenum">
              <a:rPr lang="pt-PT" sz="1200">
                <a:solidFill>
                  <a:srgbClr val="000000"/>
                </a:solidFill>
                <a:latin typeface="+mn-lt"/>
                <a:ea typeface="+mn-ea"/>
              </a:rPr>
              <a:t>&lt;número&gt;</a:t>
            </a:fld>
            <a:endParaRPr/>
          </a:p>
        </p:txBody>
      </p:sp>
    </p:spTree>
  </p:cSld>
</p:notes>
</file>

<file path=ppt/notesSlides/notesSlide45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r>
              <a:rPr b="1" lang="pt-PT" sz="1200">
                <a:solidFill>
                  <a:srgbClr val="000000"/>
                </a:solidFill>
                <a:latin typeface="+mn-lt"/>
                <a:ea typeface="+mn-ea"/>
              </a:rPr>
              <a:t>10.01 hours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268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</p:spPr>
        <p:txBody>
          <a:bodyPr anchor="b"/>
          <a:p>
            <a:pPr algn="r">
              <a:lnSpc>
                <a:spcPct val="100000"/>
              </a:lnSpc>
            </a:pPr>
            <a:fld id="{3A291FCB-EEF9-4A90-8D4F-9D5FDBDA2B53}" type="slidenum">
              <a:rPr lang="pt-PT" sz="1200">
                <a:solidFill>
                  <a:srgbClr val="000000"/>
                </a:solidFill>
                <a:latin typeface="+mn-lt"/>
                <a:ea typeface="+mn-ea"/>
              </a:rPr>
              <a:t>&lt;número&gt;</a:t>
            </a:fld>
            <a:endParaRPr/>
          </a:p>
        </p:txBody>
      </p:sp>
    </p:spTree>
  </p:cSld>
</p:notes>
</file>

<file path=ppt/notesSlides/notesSlide46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endParaRPr/>
          </a:p>
        </p:txBody>
      </p:sp>
      <p:sp>
        <p:nvSpPr>
          <p:cNvPr id="270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</p:spPr>
        <p:txBody>
          <a:bodyPr anchor="b"/>
          <a:p>
            <a:pPr algn="r">
              <a:lnSpc>
                <a:spcPct val="100000"/>
              </a:lnSpc>
            </a:pPr>
            <a:fld id="{E6F30BFA-CDF2-4D72-982F-161D09739C76}" type="slidenum">
              <a:rPr lang="pt-PT" sz="1200">
                <a:solidFill>
                  <a:srgbClr val="000000"/>
                </a:solidFill>
                <a:latin typeface="+mn-lt"/>
                <a:ea typeface="+mn-ea"/>
              </a:rPr>
              <a:t>&lt;número&gt;</a:t>
            </a:fld>
            <a:endParaRPr/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r>
              <a:rPr lang="pt-PT" sz="2000">
                <a:latin typeface="Arial"/>
              </a:rPr>
              <a:t>Serve para evitar ataques de métodos estatísticos e outros de criptanálise</a:t>
            </a:r>
            <a:endParaRPr/>
          </a:p>
          <a:p>
            <a:pPr>
              <a:lnSpc>
                <a:spcPct val="100000"/>
              </a:lnSpc>
            </a:pPr>
            <a:r>
              <a:rPr lang="pt-PT" sz="2000">
                <a:latin typeface="Arial"/>
              </a:rPr>
              <a:t>Confusao serve ara tornar obscura a relaçao entre a chave e o texto cifrado (o texto cifrado deve pedender de varias partes da key). Um método comum é substituiçao.</a:t>
            </a:r>
            <a:endParaRPr/>
          </a:p>
          <a:p>
            <a:pPr>
              <a:lnSpc>
                <a:spcPct val="100000"/>
              </a:lnSpc>
            </a:pPr>
            <a:r>
              <a:rPr lang="pt-PT" sz="2000">
                <a:latin typeface="Arial"/>
              </a:rPr>
              <a:t>Difu</a:t>
            </a:r>
            <a:endParaRPr/>
          </a:p>
        </p:txBody>
      </p:sp>
      <p:sp>
        <p:nvSpPr>
          <p:cNvPr id="247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</p:spPr>
        <p:txBody>
          <a:bodyPr anchor="b"/>
          <a:p>
            <a:pPr algn="r">
              <a:lnSpc>
                <a:spcPct val="100000"/>
              </a:lnSpc>
            </a:pPr>
            <a:fld id="{BE2880C4-7A19-4F8F-BF97-506B70479713}" type="slidenum">
              <a:rPr lang="pt-PT" sz="1200">
                <a:solidFill>
                  <a:srgbClr val="000000"/>
                </a:solidFill>
                <a:latin typeface="+mn-lt"/>
                <a:ea typeface="+mn-ea"/>
              </a:rPr>
              <a:t>&lt;número&gt;</a:t>
            </a:fld>
            <a:endParaRPr/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r>
              <a:rPr lang="pt-PT" sz="2000">
                <a:latin typeface="Arial"/>
              </a:rPr>
              <a:t>Encripta blocos de 64 bits</a:t>
            </a:r>
            <a:endParaRPr/>
          </a:p>
          <a:p>
            <a:r>
              <a:rPr lang="pt-PT" sz="2000">
                <a:latin typeface="Arial"/>
              </a:rPr>
              <a:t>Usa uma chave de 56 bits</a:t>
            </a:r>
            <a:endParaRPr/>
          </a:p>
          <a:p>
            <a:r>
              <a:rPr lang="pt-PT" sz="2000">
                <a:latin typeface="Arial"/>
              </a:rPr>
              <a:t>Usa 16 rondas, cada uma delas efetuando uma operação identica</a:t>
            </a:r>
            <a:endParaRPr/>
          </a:p>
          <a:p>
            <a:r>
              <a:rPr lang="pt-PT" sz="2000">
                <a:latin typeface="Arial"/>
              </a:rPr>
              <a:t>É usada uma subchave diferente em cada ronda derivada da chave principal</a:t>
            </a:r>
            <a:endParaRPr/>
          </a:p>
        </p:txBody>
      </p:sp>
      <p:sp>
        <p:nvSpPr>
          <p:cNvPr id="249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</p:spPr>
        <p:txBody>
          <a:bodyPr anchor="b"/>
          <a:p>
            <a:pPr algn="r">
              <a:lnSpc>
                <a:spcPct val="100000"/>
              </a:lnSpc>
            </a:pPr>
            <a:fld id="{08911BF3-7DB9-4119-906C-7936A444159A}" type="slidenum">
              <a:rPr lang="pt-PT" sz="1200">
                <a:solidFill>
                  <a:srgbClr val="000000"/>
                </a:solidFill>
                <a:latin typeface="+mn-lt"/>
                <a:ea typeface="+mn-ea"/>
              </a:rPr>
              <a:t>&lt;número&gt;</a:t>
            </a:fld>
            <a:endParaRPr/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4.png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52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52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52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37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3368880" y="1825560"/>
            <a:ext cx="5452920" cy="4350960"/>
          </a:xfrm>
          <a:prstGeom prst="rect">
            <a:avLst/>
          </a:prstGeom>
          <a:ln>
            <a:noFill/>
          </a:ln>
        </p:spPr>
      </p:pic>
      <p:pic>
        <p:nvPicPr>
          <p:cNvPr id="38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3368880" y="1825560"/>
            <a:ext cx="5452920" cy="435096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52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45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1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52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52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0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52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4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52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52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1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52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52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52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52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1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2" name="PlaceHolder 5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52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76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3368880" y="1825560"/>
            <a:ext cx="5452920" cy="4350960"/>
          </a:xfrm>
          <a:prstGeom prst="rect">
            <a:avLst/>
          </a:prstGeom>
          <a:ln>
            <a:noFill/>
          </a:ln>
        </p:spPr>
      </p:pic>
      <p:pic>
        <p:nvPicPr>
          <p:cNvPr id="77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3368880" y="1825560"/>
            <a:ext cx="5452920" cy="435096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52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52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52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4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52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52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52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/>
          <a:p>
            <a:pPr>
              <a:lnSpc>
                <a:spcPct val="90000"/>
              </a:lnSpc>
            </a:pPr>
            <a:r>
              <a:rPr lang="en-US" sz="4400">
                <a:solidFill>
                  <a:srgbClr val="000000"/>
                </a:solidFill>
                <a:latin typeface="Calibri Light"/>
              </a:rPr>
              <a:t>Clique para editar o formato do títuloClick to edit Master title style</a:t>
            </a:r>
            <a:endParaRPr/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/>
          <a:p>
            <a:pPr>
              <a:buSzPct val="45000"/>
              <a:buFont typeface="StarSymbol"/>
              <a:buChar char=""/>
            </a:pPr>
            <a:r>
              <a:rPr lang="en-US" sz="2800">
                <a:solidFill>
                  <a:srgbClr val="000000"/>
                </a:solidFill>
                <a:latin typeface="Calibri"/>
              </a:rPr>
              <a:t>Clique para editar o formato de texto dos tópicos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800">
                <a:solidFill>
                  <a:srgbClr val="000000"/>
                </a:solidFill>
                <a:latin typeface="Calibri"/>
              </a:rPr>
              <a:t>Segundo nível de tópicos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2800">
                <a:solidFill>
                  <a:srgbClr val="000000"/>
                </a:solidFill>
                <a:latin typeface="Calibri"/>
              </a:rPr>
              <a:t>Terceiro nível de tópicos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2800">
                <a:solidFill>
                  <a:srgbClr val="000000"/>
                </a:solidFill>
                <a:latin typeface="Calibri"/>
              </a:rPr>
              <a:t>Quarto nível de tópicos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800">
                <a:solidFill>
                  <a:srgbClr val="000000"/>
                </a:solidFill>
                <a:latin typeface="Calibri"/>
              </a:rPr>
              <a:t>Quinto nível de tópicos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800">
                <a:solidFill>
                  <a:srgbClr val="000000"/>
                </a:solidFill>
                <a:latin typeface="Calibri"/>
              </a:rPr>
              <a:t>Sexto nível de tópicos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Calibri"/>
              </a:rPr>
              <a:t>Sétimo nível de tópicosClick to edit Master text styles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Calibri"/>
              </a:rPr>
              <a:t>Second level</a:t>
            </a:r>
            <a:endParaRPr/>
          </a:p>
          <a:p>
            <a:pPr lvl="2">
              <a:lnSpc>
                <a:spcPct val="1000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Calibri"/>
              </a:rPr>
              <a:t>Third level</a:t>
            </a:r>
            <a:endParaRPr/>
          </a:p>
          <a:p>
            <a:pPr lvl="3">
              <a:lnSpc>
                <a:spcPct val="100000"/>
              </a:lnSpc>
              <a:buFont typeface="Arial"/>
              <a:buChar char="•"/>
            </a:pPr>
            <a:r>
              <a:rPr lang="en-US">
                <a:solidFill>
                  <a:srgbClr val="000000"/>
                </a:solidFill>
                <a:latin typeface="Calibri"/>
              </a:rPr>
              <a:t>Fourth level</a:t>
            </a:r>
            <a:endParaRPr/>
          </a:p>
          <a:p>
            <a:pPr lvl="4">
              <a:lnSpc>
                <a:spcPct val="100000"/>
              </a:lnSpc>
              <a:buFont typeface="Arial"/>
              <a:buChar char="•"/>
            </a:pPr>
            <a:r>
              <a:rPr lang="en-US">
                <a:solidFill>
                  <a:srgbClr val="000000"/>
                </a:solidFill>
                <a:latin typeface="Calibri"/>
              </a:rPr>
              <a:t>Fifth level</a:t>
            </a:r>
            <a:endParaRPr/>
          </a:p>
        </p:txBody>
      </p:sp>
      <p:sp>
        <p:nvSpPr>
          <p:cNvPr id="2" name="PlaceHolder 3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r>
              <a:rPr lang="pt-PT" sz="1200">
                <a:solidFill>
                  <a:srgbClr val="8b8b8b"/>
                </a:solidFill>
                <a:latin typeface="Calibri"/>
              </a:rPr>
              <a:t>12-04-2017</a:t>
            </a:r>
            <a:endParaRPr/>
          </a:p>
        </p:txBody>
      </p:sp>
      <p:sp>
        <p:nvSpPr>
          <p:cNvPr id="3" name="PlaceHolder 4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/>
          <a:p>
            <a:endParaRPr/>
          </a:p>
        </p:txBody>
      </p:sp>
      <p:sp>
        <p:nvSpPr>
          <p:cNvPr id="4" name="PlaceHolder 5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2128A7EF-0C9D-4639-BF78-416C1F8A19EE}" type="slidenum">
              <a:rPr lang="pt-PT" sz="1200">
                <a:solidFill>
                  <a:srgbClr val="8b8b8b"/>
                </a:solidFill>
                <a:latin typeface="Calibri"/>
              </a:rPr>
              <a:t>&lt;número&gt;</a:t>
            </a:fld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anchor="b"/>
          <a:p>
            <a:pPr algn="ctr">
              <a:lnSpc>
                <a:spcPct val="100000"/>
              </a:lnSpc>
            </a:pPr>
            <a:r>
              <a:rPr lang="en-US" sz="6000">
                <a:solidFill>
                  <a:srgbClr val="000000"/>
                </a:solidFill>
                <a:latin typeface="Calibri Light"/>
              </a:rPr>
              <a:t>Clique para editar o formato do títuloClick to edit Master title style</a:t>
            </a:r>
            <a:endParaRPr/>
          </a:p>
        </p:txBody>
      </p:sp>
      <p:sp>
        <p:nvSpPr>
          <p:cNvPr id="40" name="PlaceHolder 2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r>
              <a:rPr lang="pt-PT" sz="1200">
                <a:solidFill>
                  <a:srgbClr val="8b8b8b"/>
                </a:solidFill>
                <a:latin typeface="Calibri"/>
              </a:rPr>
              <a:t>12-04-2017</a:t>
            </a:r>
            <a:endParaRPr/>
          </a:p>
        </p:txBody>
      </p:sp>
      <p:sp>
        <p:nvSpPr>
          <p:cNvPr id="41" name="PlaceHolder 3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/>
          <a:p>
            <a:endParaRPr/>
          </a:p>
        </p:txBody>
      </p:sp>
      <p:sp>
        <p:nvSpPr>
          <p:cNvPr id="42" name="PlaceHolder 4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4B7591E6-F6CA-4D09-BBE8-03BBC0FEEB05}" type="slidenum">
              <a:rPr lang="pt-PT" sz="1200">
                <a:solidFill>
                  <a:srgbClr val="8b8b8b"/>
                </a:solidFill>
                <a:latin typeface="Calibri"/>
              </a:rPr>
              <a:t>&lt;número&gt;</a:t>
            </a:fld>
            <a:endParaRPr/>
          </a:p>
        </p:txBody>
      </p:sp>
      <p:sp>
        <p:nvSpPr>
          <p:cNvPr id="43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 sz="2800">
                <a:latin typeface="Calibri"/>
              </a:rPr>
              <a:t>Clique para editar o formato de texto dos tópicos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000">
                <a:latin typeface="Calibri"/>
              </a:rPr>
              <a:t>Segundo nível de tópicos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>
                <a:latin typeface="Calibri"/>
              </a:rPr>
              <a:t>Terceiro nível de tópicos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>
                <a:latin typeface="Calibri"/>
              </a:rPr>
              <a:t>Quarto nível de tópicos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000">
                <a:latin typeface="Calibri"/>
              </a:rPr>
              <a:t>Quinto nível de tópicos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000">
                <a:latin typeface="Calibri"/>
              </a:rPr>
              <a:t>Sexto nível de tópicos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 sz="2000">
                <a:latin typeface="Calibri"/>
              </a:rPr>
              <a:t>Sétimo nível de tópicos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5.tiff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image" Target="../media/image2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1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image" Target="../media/image31.png"/><Relationship Id="rId3" Type="http://schemas.openxmlformats.org/officeDocument/2006/relationships/slideLayout" Target="../slideLayouts/slideLayout1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1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1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1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35.tiff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36.tiff"/><Relationship Id="rId2" Type="http://schemas.openxmlformats.org/officeDocument/2006/relationships/slideLayout" Target="../slideLayouts/slideLayout1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37.tiff"/><Relationship Id="rId2" Type="http://schemas.openxmlformats.org/officeDocument/2006/relationships/slideLayout" Target="../slideLayouts/slideLayout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38.tiff"/><Relationship Id="rId2" Type="http://schemas.openxmlformats.org/officeDocument/2006/relationships/slideLayout" Target="../slideLayouts/slideLayout1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39.tiff"/><Relationship Id="rId2" Type="http://schemas.openxmlformats.org/officeDocument/2006/relationships/slideLayout" Target="../slideLayouts/slideLayout1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slideLayout" Target="../slideLayouts/slideLayout1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41.tiff"/><Relationship Id="rId2" Type="http://schemas.openxmlformats.org/officeDocument/2006/relationships/slideLayout" Target="../slideLayouts/slideLayout1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slideLayout" Target="../slideLayouts/slideLayout1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43.tiff"/><Relationship Id="rId2" Type="http://schemas.openxmlformats.org/officeDocument/2006/relationships/slideLayout" Target="../slideLayouts/slideLayout1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slideLayout" Target="../slideLayouts/slideLayout1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45.tiff"/><Relationship Id="rId2" Type="http://schemas.openxmlformats.org/officeDocument/2006/relationships/image" Target="../media/image46.png"/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5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6.tiff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slideLayout" Target="../slideLayouts/slideLayout1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50.tiff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51.tiff"/><Relationship Id="rId2" Type="http://schemas.openxmlformats.org/officeDocument/2006/relationships/slideLayout" Target="../slideLayouts/slideLayout1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image" Target="../media/image52.tiff"/><Relationship Id="rId2" Type="http://schemas.openxmlformats.org/officeDocument/2006/relationships/image" Target="../media/image53.tiff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44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image" Target="../media/image54.tiff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55.tiff"/><Relationship Id="rId2" Type="http://schemas.openxmlformats.org/officeDocument/2006/relationships/image" Target="../media/image56.tiff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46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7.tiff"/><Relationship Id="rId2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8.tiff"/><Relationship Id="rId2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9.jpeg"/><Relationship Id="rId2" Type="http://schemas.openxmlformats.org/officeDocument/2006/relationships/image" Target="../media/image10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Picture 3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1760" cy="7668720"/>
          </a:xfrm>
          <a:prstGeom prst="rect">
            <a:avLst/>
          </a:prstGeom>
          <a:ln>
            <a:noFill/>
          </a:ln>
        </p:spPr>
      </p:pic>
      <p:sp>
        <p:nvSpPr>
          <p:cNvPr id="84" name="CustomShape 1"/>
          <p:cNvSpPr/>
          <p:nvPr/>
        </p:nvSpPr>
        <p:spPr>
          <a:xfrm>
            <a:off x="808200" y="260280"/>
            <a:ext cx="2916720" cy="13107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algn="ctr">
              <a:lnSpc>
                <a:spcPct val="100000"/>
              </a:lnSpc>
            </a:pPr>
            <a:r>
              <a:rPr b="1" lang="pt-PT" sz="8000">
                <a:solidFill>
                  <a:srgbClr val="ffffff"/>
                </a:solidFill>
                <a:latin typeface="Calibri"/>
              </a:rPr>
              <a:t>DES</a:t>
            </a:r>
            <a:endParaRPr/>
          </a:p>
        </p:txBody>
      </p:sp>
      <p:sp>
        <p:nvSpPr>
          <p:cNvPr id="85" name="CustomShape 2"/>
          <p:cNvSpPr/>
          <p:nvPr/>
        </p:nvSpPr>
        <p:spPr>
          <a:xfrm>
            <a:off x="623520" y="2119680"/>
            <a:ext cx="184320" cy="369000"/>
          </a:xfrm>
          <a:prstGeom prst="rect">
            <a:avLst/>
          </a:prstGeom>
          <a:noFill/>
          <a:ln>
            <a:noFill/>
          </a:ln>
        </p:spPr>
      </p:sp>
      <p:sp>
        <p:nvSpPr>
          <p:cNvPr id="86" name="CustomShape 3"/>
          <p:cNvSpPr/>
          <p:nvPr/>
        </p:nvSpPr>
        <p:spPr>
          <a:xfrm>
            <a:off x="8310240" y="260280"/>
            <a:ext cx="2858400" cy="1310760"/>
          </a:xfrm>
          <a:prstGeom prst="rect">
            <a:avLst/>
          </a:prstGeom>
          <a:noFill/>
          <a:ln>
            <a:noFill/>
          </a:ln>
        </p:spPr>
        <p:txBody>
          <a:bodyPr wrap="none"/>
          <a:p>
            <a:pPr algn="ctr">
              <a:lnSpc>
                <a:spcPct val="100000"/>
              </a:lnSpc>
            </a:pPr>
            <a:r>
              <a:rPr b="1" lang="pt-PT" sz="5400">
                <a:solidFill>
                  <a:srgbClr val="fefefd"/>
                </a:solidFill>
                <a:latin typeface="Calibri"/>
              </a:rPr>
              <a:t>	</a:t>
            </a:r>
            <a:r>
              <a:rPr b="1" lang="pt-PT" sz="8000">
                <a:solidFill>
                  <a:srgbClr val="fefefd"/>
                </a:solidFill>
                <a:latin typeface="Calibri"/>
              </a:rPr>
              <a:t>AES</a:t>
            </a:r>
            <a:endParaRPr/>
          </a:p>
        </p:txBody>
      </p:sp>
      <p:sp>
        <p:nvSpPr>
          <p:cNvPr id="87" name="CustomShape 4"/>
          <p:cNvSpPr/>
          <p:nvPr/>
        </p:nvSpPr>
        <p:spPr>
          <a:xfrm>
            <a:off x="1325520" y="173880"/>
            <a:ext cx="841680" cy="11890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algn="ctr">
              <a:lnSpc>
                <a:spcPct val="100000"/>
              </a:lnSpc>
            </a:pPr>
            <a:r>
              <a:rPr b="1" lang="pt-PT" sz="3600">
                <a:solidFill>
                  <a:srgbClr val="93f32d"/>
                </a:solidFill>
                <a:latin typeface="Calibri"/>
              </a:rPr>
              <a:t>ata</a:t>
            </a:r>
            <a:endParaRPr/>
          </a:p>
        </p:txBody>
      </p:sp>
      <p:sp>
        <p:nvSpPr>
          <p:cNvPr id="88" name="CustomShape 5"/>
          <p:cNvSpPr/>
          <p:nvPr/>
        </p:nvSpPr>
        <p:spPr>
          <a:xfrm>
            <a:off x="1872000" y="591120"/>
            <a:ext cx="841680" cy="22863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algn="ctr">
              <a:lnSpc>
                <a:spcPct val="100000"/>
              </a:lnSpc>
            </a:pPr>
            <a:r>
              <a:rPr b="1" lang="pt-PT" sz="3600">
                <a:solidFill>
                  <a:srgbClr val="93f32d"/>
                </a:solidFill>
                <a:latin typeface="Calibri"/>
              </a:rPr>
              <a:t>ncryption</a:t>
            </a:r>
            <a:endParaRPr/>
          </a:p>
        </p:txBody>
      </p:sp>
      <p:sp>
        <p:nvSpPr>
          <p:cNvPr id="89" name="CustomShape 6"/>
          <p:cNvSpPr/>
          <p:nvPr/>
        </p:nvSpPr>
        <p:spPr>
          <a:xfrm>
            <a:off x="2418480" y="0"/>
            <a:ext cx="841680" cy="22863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algn="ctr">
              <a:lnSpc>
                <a:spcPct val="100000"/>
              </a:lnSpc>
            </a:pPr>
            <a:r>
              <a:rPr b="1" lang="pt-PT" sz="3600">
                <a:solidFill>
                  <a:srgbClr val="93f32d"/>
                </a:solidFill>
                <a:latin typeface="Calibri"/>
              </a:rPr>
              <a:t>tandard</a:t>
            </a:r>
            <a:endParaRPr/>
          </a:p>
        </p:txBody>
      </p:sp>
      <p:sp>
        <p:nvSpPr>
          <p:cNvPr id="90" name="CustomShape 7"/>
          <p:cNvSpPr/>
          <p:nvPr/>
        </p:nvSpPr>
        <p:spPr>
          <a:xfrm>
            <a:off x="8838360" y="173880"/>
            <a:ext cx="841680" cy="22863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algn="ctr">
              <a:lnSpc>
                <a:spcPct val="100000"/>
              </a:lnSpc>
            </a:pPr>
            <a:r>
              <a:rPr b="1" lang="pt-PT" sz="3600">
                <a:solidFill>
                  <a:srgbClr val="93f32d"/>
                </a:solidFill>
                <a:latin typeface="Calibri"/>
              </a:rPr>
              <a:t>dvanced</a:t>
            </a:r>
            <a:endParaRPr/>
          </a:p>
        </p:txBody>
      </p:sp>
      <p:sp>
        <p:nvSpPr>
          <p:cNvPr id="91" name="CustomShape 8"/>
          <p:cNvSpPr/>
          <p:nvPr/>
        </p:nvSpPr>
        <p:spPr>
          <a:xfrm>
            <a:off x="9865080" y="0"/>
            <a:ext cx="841680" cy="22863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algn="ctr">
              <a:lnSpc>
                <a:spcPct val="100000"/>
              </a:lnSpc>
            </a:pPr>
            <a:r>
              <a:rPr b="1" lang="pt-PT" sz="3600">
                <a:solidFill>
                  <a:srgbClr val="93f32d"/>
                </a:solidFill>
                <a:latin typeface="Calibri"/>
              </a:rPr>
              <a:t>tandard</a:t>
            </a:r>
            <a:endParaRPr/>
          </a:p>
        </p:txBody>
      </p:sp>
      <p:sp>
        <p:nvSpPr>
          <p:cNvPr id="92" name="CustomShape 9"/>
          <p:cNvSpPr/>
          <p:nvPr/>
        </p:nvSpPr>
        <p:spPr>
          <a:xfrm>
            <a:off x="9351720" y="591120"/>
            <a:ext cx="841680" cy="22863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algn="ctr">
              <a:lnSpc>
                <a:spcPct val="100000"/>
              </a:lnSpc>
            </a:pPr>
            <a:r>
              <a:rPr b="1" lang="pt-PT" sz="3600">
                <a:solidFill>
                  <a:srgbClr val="93f32d"/>
                </a:solidFill>
                <a:latin typeface="Calibri"/>
              </a:rPr>
              <a:t>ncryption</a:t>
            </a:r>
            <a:endParaRPr/>
          </a:p>
        </p:txBody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Picture 2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-189360" y="-153720"/>
            <a:ext cx="12521520" cy="8764920"/>
          </a:xfrm>
          <a:prstGeom prst="rect">
            <a:avLst/>
          </a:prstGeom>
          <a:ln>
            <a:noFill/>
          </a:ln>
        </p:spPr>
      </p:pic>
      <p:sp>
        <p:nvSpPr>
          <p:cNvPr id="126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/>
          <a:p>
            <a:pPr>
              <a:lnSpc>
                <a:spcPct val="90000"/>
              </a:lnSpc>
            </a:pPr>
            <a:r>
              <a:rPr b="1" lang="en-US" sz="4800">
                <a:solidFill>
                  <a:srgbClr val="ffffff"/>
                </a:solidFill>
                <a:latin typeface="Calibri Light"/>
              </a:rPr>
              <a:t>DES – Mid Level</a:t>
            </a:r>
            <a:endParaRPr/>
          </a:p>
        </p:txBody>
      </p:sp>
    </p:spTree>
  </p:cSld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Content Placeholder 4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241280" y="1025280"/>
            <a:ext cx="8649000" cy="5675760"/>
          </a:xfrm>
          <a:prstGeom prst="rect">
            <a:avLst/>
          </a:prstGeom>
          <a:ln>
            <a:noFill/>
          </a:ln>
        </p:spPr>
      </p:pic>
      <p:sp>
        <p:nvSpPr>
          <p:cNvPr id="128" name="TextShape 1"/>
          <p:cNvSpPr txBox="1"/>
          <p:nvPr/>
        </p:nvSpPr>
        <p:spPr>
          <a:xfrm>
            <a:off x="0" y="0"/>
            <a:ext cx="10515240" cy="837720"/>
          </a:xfrm>
          <a:prstGeom prst="rect">
            <a:avLst/>
          </a:prstGeom>
        </p:spPr>
        <p:txBody>
          <a:bodyPr anchor="ctr"/>
          <a:p>
            <a:pPr>
              <a:lnSpc>
                <a:spcPct val="90000"/>
              </a:lnSpc>
            </a:pPr>
            <a:r>
              <a:rPr lang="en-US" sz="4400">
                <a:solidFill>
                  <a:srgbClr val="000000"/>
                </a:solidFill>
                <a:latin typeface="Calibri Light"/>
              </a:rPr>
              <a:t>	</a:t>
            </a:r>
            <a:r>
              <a:rPr lang="en-US" sz="4400">
                <a:solidFill>
                  <a:srgbClr val="000000"/>
                </a:solidFill>
                <a:latin typeface="Calibri Light"/>
              </a:rPr>
              <a:t>DES – Abordagem “Mid Level”</a:t>
            </a:r>
            <a:endParaRPr/>
          </a:p>
        </p:txBody>
      </p:sp>
      <p:sp>
        <p:nvSpPr>
          <p:cNvPr id="129" name="CustomShape 2"/>
          <p:cNvSpPr/>
          <p:nvPr/>
        </p:nvSpPr>
        <p:spPr>
          <a:xfrm>
            <a:off x="0" y="838080"/>
            <a:ext cx="11480400" cy="126720"/>
          </a:xfrm>
          <a:prstGeom prst="rect">
            <a:avLst/>
          </a:prstGeom>
          <a:solidFill>
            <a:srgbClr val="92d050"/>
          </a:solidFill>
          <a:ln w="12600">
            <a:solidFill>
              <a:srgbClr val="70ad47"/>
            </a:solidFill>
            <a:miter/>
          </a:ln>
        </p:spPr>
      </p:sp>
    </p:spTree>
  </p:cSld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TextShape 1"/>
          <p:cNvSpPr txBox="1"/>
          <p:nvPr/>
        </p:nvSpPr>
        <p:spPr>
          <a:xfrm>
            <a:off x="0" y="0"/>
            <a:ext cx="10515240" cy="837720"/>
          </a:xfrm>
          <a:prstGeom prst="rect">
            <a:avLst/>
          </a:prstGeom>
        </p:spPr>
        <p:txBody>
          <a:bodyPr anchor="ctr"/>
          <a:p>
            <a:pPr>
              <a:lnSpc>
                <a:spcPct val="90000"/>
              </a:lnSpc>
            </a:pPr>
            <a:r>
              <a:rPr lang="en-US" sz="4400">
                <a:solidFill>
                  <a:srgbClr val="000000"/>
                </a:solidFill>
                <a:latin typeface="Calibri Light"/>
              </a:rPr>
              <a:t>	</a:t>
            </a:r>
            <a:r>
              <a:rPr lang="en-US" sz="4400">
                <a:solidFill>
                  <a:srgbClr val="000000"/>
                </a:solidFill>
                <a:latin typeface="Calibri Light"/>
              </a:rPr>
              <a:t>DES – Permutação Inicial e Final</a:t>
            </a:r>
            <a:endParaRPr/>
          </a:p>
        </p:txBody>
      </p:sp>
      <p:pic>
        <p:nvPicPr>
          <p:cNvPr id="131" name="Content Placeholder 4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838080" y="1857240"/>
            <a:ext cx="4233240" cy="4350960"/>
          </a:xfrm>
          <a:prstGeom prst="rect">
            <a:avLst/>
          </a:prstGeom>
          <a:ln>
            <a:noFill/>
          </a:ln>
        </p:spPr>
      </p:pic>
      <p:pic>
        <p:nvPicPr>
          <p:cNvPr id="132" name="Content Placeholder 4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6545520" y="1857240"/>
            <a:ext cx="4565160" cy="4350960"/>
          </a:xfrm>
          <a:prstGeom prst="rect">
            <a:avLst/>
          </a:prstGeom>
          <a:ln>
            <a:noFill/>
          </a:ln>
        </p:spPr>
      </p:pic>
      <p:sp>
        <p:nvSpPr>
          <p:cNvPr id="133" name="CustomShape 2"/>
          <p:cNvSpPr/>
          <p:nvPr/>
        </p:nvSpPr>
        <p:spPr>
          <a:xfrm>
            <a:off x="0" y="838080"/>
            <a:ext cx="11480400" cy="126720"/>
          </a:xfrm>
          <a:prstGeom prst="rect">
            <a:avLst/>
          </a:prstGeom>
          <a:solidFill>
            <a:srgbClr val="92d050"/>
          </a:solidFill>
          <a:ln w="12600">
            <a:solidFill>
              <a:srgbClr val="70ad47"/>
            </a:solidFill>
            <a:miter/>
          </a:ln>
        </p:spPr>
      </p:sp>
    </p:spTree>
  </p:cSld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Content Placeholder 4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241280" y="1025280"/>
            <a:ext cx="8649000" cy="5675760"/>
          </a:xfrm>
          <a:prstGeom prst="rect">
            <a:avLst/>
          </a:prstGeom>
          <a:ln>
            <a:noFill/>
          </a:ln>
        </p:spPr>
      </p:pic>
      <p:sp>
        <p:nvSpPr>
          <p:cNvPr id="135" name="TextShape 1"/>
          <p:cNvSpPr txBox="1"/>
          <p:nvPr/>
        </p:nvSpPr>
        <p:spPr>
          <a:xfrm>
            <a:off x="0" y="0"/>
            <a:ext cx="10551240" cy="837720"/>
          </a:xfrm>
          <a:prstGeom prst="rect">
            <a:avLst/>
          </a:prstGeom>
        </p:spPr>
        <p:txBody>
          <a:bodyPr anchor="ctr"/>
          <a:p>
            <a:pPr>
              <a:lnSpc>
                <a:spcPct val="90000"/>
              </a:lnSpc>
            </a:pPr>
            <a:r>
              <a:rPr lang="en-US" sz="4400">
                <a:solidFill>
                  <a:srgbClr val="000000"/>
                </a:solidFill>
                <a:latin typeface="Calibri Light"/>
              </a:rPr>
              <a:t>	</a:t>
            </a:r>
            <a:r>
              <a:rPr lang="en-US" sz="4400">
                <a:solidFill>
                  <a:srgbClr val="000000"/>
                </a:solidFill>
                <a:latin typeface="Calibri Light"/>
              </a:rPr>
              <a:t>DES – Abordagem “Mid Level”</a:t>
            </a:r>
            <a:endParaRPr/>
          </a:p>
        </p:txBody>
      </p:sp>
      <p:sp>
        <p:nvSpPr>
          <p:cNvPr id="136" name="CustomShape 2"/>
          <p:cNvSpPr/>
          <p:nvPr/>
        </p:nvSpPr>
        <p:spPr>
          <a:xfrm>
            <a:off x="0" y="838080"/>
            <a:ext cx="11480400" cy="126720"/>
          </a:xfrm>
          <a:prstGeom prst="rect">
            <a:avLst/>
          </a:prstGeom>
          <a:solidFill>
            <a:srgbClr val="92d050"/>
          </a:solidFill>
          <a:ln w="12600">
            <a:solidFill>
              <a:srgbClr val="70ad47"/>
            </a:solidFill>
            <a:miter/>
          </a:ln>
        </p:spPr>
      </p:sp>
    </p:spTree>
  </p:cSld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Picture 2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-126000" y="-455040"/>
            <a:ext cx="12191760" cy="9143640"/>
          </a:xfrm>
          <a:prstGeom prst="rect">
            <a:avLst/>
          </a:prstGeom>
          <a:ln>
            <a:noFill/>
          </a:ln>
        </p:spPr>
      </p:pic>
      <p:sp>
        <p:nvSpPr>
          <p:cNvPr id="138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/>
          <a:p>
            <a:pPr>
              <a:lnSpc>
                <a:spcPct val="90000"/>
              </a:lnSpc>
            </a:pPr>
            <a:r>
              <a:rPr b="1" lang="en-US" sz="4800">
                <a:solidFill>
                  <a:srgbClr val="ffffff"/>
                </a:solidFill>
                <a:latin typeface="Calibri Light"/>
              </a:rPr>
              <a:t>DES – Low Level</a:t>
            </a:r>
            <a:endParaRPr/>
          </a:p>
        </p:txBody>
      </p:sp>
    </p:spTree>
  </p:cSld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Content Placeholder 4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2783160" y="43920"/>
            <a:ext cx="6360480" cy="6813720"/>
          </a:xfrm>
          <a:prstGeom prst="rect">
            <a:avLst/>
          </a:prstGeom>
          <a:ln>
            <a:noFill/>
          </a:ln>
        </p:spPr>
      </p:pic>
    </p:spTree>
  </p:cSld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Shape 1"/>
          <p:cNvSpPr txBox="1"/>
          <p:nvPr/>
        </p:nvSpPr>
        <p:spPr>
          <a:xfrm>
            <a:off x="0" y="0"/>
            <a:ext cx="10515240" cy="837720"/>
          </a:xfrm>
          <a:prstGeom prst="rect">
            <a:avLst/>
          </a:prstGeom>
        </p:spPr>
        <p:txBody>
          <a:bodyPr anchor="ctr"/>
          <a:p>
            <a:pPr>
              <a:lnSpc>
                <a:spcPct val="90000"/>
              </a:lnSpc>
            </a:pPr>
            <a:r>
              <a:rPr lang="en-US" sz="4400">
                <a:solidFill>
                  <a:srgbClr val="000000"/>
                </a:solidFill>
                <a:latin typeface="Calibri Light"/>
              </a:rPr>
              <a:t>	</a:t>
            </a:r>
            <a:r>
              <a:rPr lang="en-US" sz="4400">
                <a:solidFill>
                  <a:srgbClr val="000000"/>
                </a:solidFill>
                <a:latin typeface="Calibri Light"/>
              </a:rPr>
              <a:t>DES - Função F - Expansão</a:t>
            </a:r>
            <a:endParaRPr/>
          </a:p>
        </p:txBody>
      </p:sp>
      <p:pic>
        <p:nvPicPr>
          <p:cNvPr id="141" name="Content Placeholder 13" descr=""/>
          <p:cNvPicPr/>
          <p:nvPr/>
        </p:nvPicPr>
        <p:blipFill>
          <a:blip r:embed="rId1"/>
          <a:srcRect l="23971" t="0" r="9453" b="4031"/>
          <a:stretch>
            <a:fillRect/>
          </a:stretch>
        </p:blipFill>
        <p:spPr>
          <a:xfrm>
            <a:off x="838080" y="1878120"/>
            <a:ext cx="3709800" cy="4175280"/>
          </a:xfrm>
          <a:prstGeom prst="rect">
            <a:avLst/>
          </a:prstGeom>
          <a:ln>
            <a:noFill/>
          </a:ln>
        </p:spPr>
      </p:pic>
      <p:pic>
        <p:nvPicPr>
          <p:cNvPr id="142" name="Picture 15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4548240" y="2609280"/>
            <a:ext cx="6998760" cy="2309760"/>
          </a:xfrm>
          <a:prstGeom prst="rect">
            <a:avLst/>
          </a:prstGeom>
          <a:ln>
            <a:noFill/>
          </a:ln>
        </p:spPr>
      </p:pic>
      <p:sp>
        <p:nvSpPr>
          <p:cNvPr id="143" name="CustomShape 2"/>
          <p:cNvSpPr/>
          <p:nvPr/>
        </p:nvSpPr>
        <p:spPr>
          <a:xfrm>
            <a:off x="0" y="838080"/>
            <a:ext cx="11480400" cy="126720"/>
          </a:xfrm>
          <a:prstGeom prst="rect">
            <a:avLst/>
          </a:prstGeom>
          <a:solidFill>
            <a:srgbClr val="92d050"/>
          </a:solidFill>
          <a:ln w="12600">
            <a:solidFill>
              <a:srgbClr val="70ad47"/>
            </a:solidFill>
            <a:miter/>
          </a:ln>
        </p:spPr>
      </p:sp>
    </p:spTree>
  </p:cSld>
  <p:timing>
    <p:tnLst>
      <p:par>
        <p:cTn id="25" dur="indefinite" restart="never" nodeType="tmRoot">
          <p:childTnLst>
            <p:seq>
              <p:cTn id="26" dur="indefinite" nodeType="mainSeq">
                <p:childTnLst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Content Placeholder 4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2783160" y="43920"/>
            <a:ext cx="6360480" cy="6813720"/>
          </a:xfrm>
          <a:prstGeom prst="rect">
            <a:avLst/>
          </a:prstGeom>
          <a:ln>
            <a:noFill/>
          </a:ln>
        </p:spPr>
      </p:pic>
    </p:spTree>
  </p:cSld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TextShape 1"/>
          <p:cNvSpPr txBox="1"/>
          <p:nvPr/>
        </p:nvSpPr>
        <p:spPr>
          <a:xfrm>
            <a:off x="0" y="-5400"/>
            <a:ext cx="10515240" cy="843120"/>
          </a:xfrm>
          <a:prstGeom prst="rect">
            <a:avLst/>
          </a:prstGeom>
        </p:spPr>
        <p:txBody>
          <a:bodyPr anchor="ctr"/>
          <a:p>
            <a:pPr>
              <a:lnSpc>
                <a:spcPct val="90000"/>
              </a:lnSpc>
            </a:pPr>
            <a:r>
              <a:rPr lang="en-US" sz="4400">
                <a:solidFill>
                  <a:srgbClr val="000000"/>
                </a:solidFill>
                <a:latin typeface="Calibri Light"/>
              </a:rPr>
              <a:t>	</a:t>
            </a:r>
            <a:r>
              <a:rPr lang="en-US" sz="4400">
                <a:solidFill>
                  <a:srgbClr val="000000"/>
                </a:solidFill>
                <a:latin typeface="Calibri Light"/>
              </a:rPr>
              <a:t>DES – Função F – Substituição 1</a:t>
            </a:r>
            <a:endParaRPr/>
          </a:p>
        </p:txBody>
      </p:sp>
      <p:pic>
        <p:nvPicPr>
          <p:cNvPr id="146" name="Content Placeholder 4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294920" y="1690560"/>
            <a:ext cx="9601560" cy="2682000"/>
          </a:xfrm>
          <a:prstGeom prst="rect">
            <a:avLst/>
          </a:prstGeom>
          <a:ln>
            <a:noFill/>
          </a:ln>
        </p:spPr>
      </p:pic>
      <p:sp>
        <p:nvSpPr>
          <p:cNvPr id="147" name="CustomShape 2"/>
          <p:cNvSpPr/>
          <p:nvPr/>
        </p:nvSpPr>
        <p:spPr>
          <a:xfrm>
            <a:off x="1587240" y="4743720"/>
            <a:ext cx="1418400" cy="10645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pt-PT" sz="3200">
                <a:solidFill>
                  <a:srgbClr val="000000"/>
                </a:solidFill>
                <a:latin typeface="Calibri"/>
              </a:rPr>
              <a:t>S1(37)</a:t>
            </a:r>
            <a:endParaRPr/>
          </a:p>
        </p:txBody>
      </p:sp>
      <p:sp>
        <p:nvSpPr>
          <p:cNvPr id="148" name="CustomShape 3"/>
          <p:cNvSpPr/>
          <p:nvPr/>
        </p:nvSpPr>
        <p:spPr>
          <a:xfrm>
            <a:off x="1344600" y="5698800"/>
            <a:ext cx="2567880" cy="57780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pt-PT" sz="3200">
                <a:solidFill>
                  <a:srgbClr val="000000"/>
                </a:solidFill>
                <a:latin typeface="Calibri"/>
              </a:rPr>
              <a:t>S1(100101)</a:t>
            </a:r>
            <a:endParaRPr/>
          </a:p>
        </p:txBody>
      </p:sp>
      <p:sp>
        <p:nvSpPr>
          <p:cNvPr id="149" name="CustomShape 4"/>
          <p:cNvSpPr/>
          <p:nvPr/>
        </p:nvSpPr>
        <p:spPr>
          <a:xfrm>
            <a:off x="3999600" y="5698800"/>
            <a:ext cx="1216080" cy="57780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pt-PT" sz="3200">
                <a:solidFill>
                  <a:srgbClr val="000000"/>
                </a:solidFill>
                <a:latin typeface="Calibri"/>
              </a:rPr>
              <a:t>1000</a:t>
            </a:r>
            <a:endParaRPr/>
          </a:p>
        </p:txBody>
      </p:sp>
      <p:sp>
        <p:nvSpPr>
          <p:cNvPr id="150" name="CustomShape 5"/>
          <p:cNvSpPr/>
          <p:nvPr/>
        </p:nvSpPr>
        <p:spPr>
          <a:xfrm>
            <a:off x="4191480" y="4743720"/>
            <a:ext cx="438840" cy="57780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pt-PT" sz="3200">
                <a:solidFill>
                  <a:srgbClr val="000000"/>
                </a:solidFill>
                <a:latin typeface="Calibri"/>
              </a:rPr>
              <a:t>8</a:t>
            </a:r>
            <a:endParaRPr/>
          </a:p>
        </p:txBody>
      </p:sp>
      <p:sp>
        <p:nvSpPr>
          <p:cNvPr id="151" name="CustomShape 6"/>
          <p:cNvSpPr/>
          <p:nvPr/>
        </p:nvSpPr>
        <p:spPr>
          <a:xfrm>
            <a:off x="0" y="838080"/>
            <a:ext cx="11480400" cy="126720"/>
          </a:xfrm>
          <a:prstGeom prst="rect">
            <a:avLst/>
          </a:prstGeom>
          <a:solidFill>
            <a:srgbClr val="92d050"/>
          </a:solidFill>
          <a:ln w="12600">
            <a:solidFill>
              <a:srgbClr val="70ad47"/>
            </a:solidFill>
            <a:miter/>
          </a:ln>
        </p:spPr>
      </p:sp>
    </p:spTree>
  </p:cSld>
  <p:timing>
    <p:tnLst>
      <p:par>
        <p:cTn id="31" dur="indefinite" restart="never" nodeType="tmRoot">
          <p:childTnLst>
            <p:seq>
              <p:cTn id="32" dur="indefinite" nodeType="mainSeq">
                <p:childTnLst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/>
          <a:p>
            <a:endParaRPr/>
          </a:p>
        </p:txBody>
      </p:sp>
      <p:pic>
        <p:nvPicPr>
          <p:cNvPr id="153" name="Content Placeholder 4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2783160" y="43920"/>
            <a:ext cx="6360480" cy="6813720"/>
          </a:xfrm>
          <a:prstGeom prst="rect">
            <a:avLst/>
          </a:prstGeom>
          <a:ln>
            <a:noFill/>
          </a:ln>
        </p:spPr>
      </p:pic>
    </p:spTree>
  </p:cSld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TextShape 1"/>
          <p:cNvSpPr txBox="1"/>
          <p:nvPr/>
        </p:nvSpPr>
        <p:spPr>
          <a:xfrm>
            <a:off x="-367920" y="167040"/>
            <a:ext cx="10515240" cy="837720"/>
          </a:xfrm>
          <a:prstGeom prst="rect">
            <a:avLst/>
          </a:prstGeom>
        </p:spPr>
        <p:txBody>
          <a:bodyPr anchor="ctr"/>
          <a:p>
            <a:pPr>
              <a:lnSpc>
                <a:spcPct val="90000"/>
              </a:lnSpc>
            </a:pPr>
            <a:r>
              <a:rPr lang="en-US" sz="4400">
                <a:solidFill>
                  <a:srgbClr val="000000"/>
                </a:solidFill>
                <a:latin typeface="Calibri Light"/>
              </a:rPr>
              <a:t>	</a:t>
            </a:r>
            <a:r>
              <a:rPr lang="en-US" sz="4400">
                <a:solidFill>
                  <a:srgbClr val="000000"/>
                </a:solidFill>
                <a:latin typeface="Calibri Light"/>
              </a:rPr>
              <a:t>Índice</a:t>
            </a:r>
            <a:endParaRPr/>
          </a:p>
        </p:txBody>
      </p:sp>
      <p:sp>
        <p:nvSpPr>
          <p:cNvPr id="94" name="TextShape 2"/>
          <p:cNvSpPr txBox="1"/>
          <p:nvPr/>
        </p:nvSpPr>
        <p:spPr>
          <a:xfrm>
            <a:off x="838080" y="1825560"/>
            <a:ext cx="4548600" cy="435096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r>
              <a:rPr b="1" lang="en-US" sz="3200">
                <a:solidFill>
                  <a:srgbClr val="000000"/>
                </a:solidFill>
                <a:latin typeface="Calibri"/>
              </a:rPr>
              <a:t>DES</a:t>
            </a:r>
            <a:endParaRPr/>
          </a:p>
          <a:p>
            <a:pPr>
              <a:lnSpc>
                <a:spcPct val="9000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Calibri"/>
              </a:rPr>
              <a:t>Introdução histórica</a:t>
            </a:r>
            <a:endParaRPr/>
          </a:p>
          <a:p>
            <a:pPr>
              <a:lnSpc>
                <a:spcPct val="9000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Calibri"/>
              </a:rPr>
              <a:t>Conceitos Base</a:t>
            </a:r>
            <a:endParaRPr/>
          </a:p>
          <a:p>
            <a:pPr>
              <a:lnSpc>
                <a:spcPct val="9000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Calibri"/>
              </a:rPr>
              <a:t>Príncipios básicos</a:t>
            </a:r>
            <a:endParaRPr/>
          </a:p>
          <a:p>
            <a:pPr>
              <a:lnSpc>
                <a:spcPct val="9000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Calibri"/>
              </a:rPr>
              <a:t>Abordagem “High Level”</a:t>
            </a:r>
            <a:endParaRPr/>
          </a:p>
          <a:p>
            <a:pPr>
              <a:lnSpc>
                <a:spcPct val="9000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Calibri"/>
              </a:rPr>
              <a:t>Abordagem “Mid Level”</a:t>
            </a:r>
            <a:endParaRPr/>
          </a:p>
          <a:p>
            <a:pPr>
              <a:lnSpc>
                <a:spcPct val="9000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Calibri"/>
              </a:rPr>
              <a:t>Abordagem “Low Level”</a:t>
            </a:r>
            <a:endParaRPr/>
          </a:p>
          <a:p>
            <a:pPr>
              <a:lnSpc>
                <a:spcPct val="9000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Calibri"/>
              </a:rPr>
              <a:t>Desencriptação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95" name="CustomShape 3"/>
          <p:cNvSpPr/>
          <p:nvPr/>
        </p:nvSpPr>
        <p:spPr>
          <a:xfrm>
            <a:off x="6635880" y="1690560"/>
            <a:ext cx="4548600" cy="43509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1" lang="pt-PT" sz="3200">
                <a:solidFill>
                  <a:srgbClr val="000000"/>
                </a:solidFill>
                <a:latin typeface="Calibri"/>
              </a:rPr>
              <a:t>AES</a:t>
            </a:r>
            <a:endParaRPr/>
          </a:p>
          <a:p>
            <a:pPr>
              <a:lnSpc>
                <a:spcPct val="90000"/>
              </a:lnSpc>
              <a:buFont typeface="Arial"/>
              <a:buChar char="•"/>
            </a:pPr>
            <a:r>
              <a:rPr lang="pt-PT" sz="2800">
                <a:solidFill>
                  <a:srgbClr val="000000"/>
                </a:solidFill>
                <a:latin typeface="Calibri"/>
              </a:rPr>
              <a:t>Introdução histórica</a:t>
            </a:r>
            <a:endParaRPr/>
          </a:p>
          <a:p>
            <a:pPr>
              <a:lnSpc>
                <a:spcPct val="90000"/>
              </a:lnSpc>
              <a:buFont typeface="Arial"/>
              <a:buChar char="•"/>
            </a:pPr>
            <a:r>
              <a:rPr lang="pt-PT" sz="2800">
                <a:solidFill>
                  <a:srgbClr val="000000"/>
                </a:solidFill>
                <a:latin typeface="Calibri"/>
              </a:rPr>
              <a:t>Conceitos base</a:t>
            </a:r>
            <a:endParaRPr/>
          </a:p>
          <a:p>
            <a:pPr>
              <a:lnSpc>
                <a:spcPct val="90000"/>
              </a:lnSpc>
              <a:buFont typeface="Arial"/>
              <a:buChar char="•"/>
            </a:pPr>
            <a:r>
              <a:rPr lang="pt-PT" sz="2800">
                <a:solidFill>
                  <a:srgbClr val="000000"/>
                </a:solidFill>
                <a:latin typeface="Calibri"/>
              </a:rPr>
              <a:t>O algoritmo AES</a:t>
            </a:r>
            <a:endParaRPr/>
          </a:p>
          <a:p>
            <a:pPr>
              <a:lnSpc>
                <a:spcPct val="90000"/>
              </a:lnSpc>
              <a:buFont typeface="Arial"/>
              <a:buChar char="•"/>
            </a:pPr>
            <a:r>
              <a:rPr lang="pt-PT" sz="2800">
                <a:solidFill>
                  <a:srgbClr val="000000"/>
                </a:solidFill>
                <a:latin typeface="Calibri"/>
              </a:rPr>
              <a:t>Desencriptação</a:t>
            </a:r>
            <a:endParaRPr/>
          </a:p>
          <a:p>
            <a:pPr>
              <a:lnSpc>
                <a:spcPct val="90000"/>
              </a:lnSpc>
              <a:buFont typeface="Arial"/>
              <a:buChar char="•"/>
            </a:pPr>
            <a:r>
              <a:rPr lang="pt-PT" sz="2800">
                <a:solidFill>
                  <a:srgbClr val="000000"/>
                </a:solidFill>
                <a:latin typeface="Calibri"/>
              </a:rPr>
              <a:t>Comparação com o DES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96" name="CustomShape 4"/>
          <p:cNvSpPr/>
          <p:nvPr/>
        </p:nvSpPr>
        <p:spPr>
          <a:xfrm>
            <a:off x="0" y="838080"/>
            <a:ext cx="11480400" cy="126720"/>
          </a:xfrm>
          <a:prstGeom prst="rect">
            <a:avLst/>
          </a:prstGeom>
          <a:gradFill>
            <a:gsLst>
              <a:gs pos="0">
                <a:srgbClr val="f08c56"/>
              </a:gs>
              <a:gs pos="100000">
                <a:srgbClr val="f57a27"/>
              </a:gs>
            </a:gsLst>
            <a:lin ang="5400000"/>
          </a:gradFill>
          <a:ln w="6480">
            <a:solidFill>
              <a:srgbClr val="ed7d31"/>
            </a:solidFill>
            <a:miter/>
          </a:ln>
        </p:spPr>
      </p:sp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TextShape 1"/>
          <p:cNvSpPr txBox="1"/>
          <p:nvPr/>
        </p:nvSpPr>
        <p:spPr>
          <a:xfrm>
            <a:off x="0" y="0"/>
            <a:ext cx="10515240" cy="837720"/>
          </a:xfrm>
          <a:prstGeom prst="rect">
            <a:avLst/>
          </a:prstGeom>
        </p:spPr>
        <p:txBody>
          <a:bodyPr anchor="ctr"/>
          <a:p>
            <a:pPr>
              <a:lnSpc>
                <a:spcPct val="90000"/>
              </a:lnSpc>
            </a:pPr>
            <a:r>
              <a:rPr lang="en-US" sz="4400">
                <a:solidFill>
                  <a:srgbClr val="000000"/>
                </a:solidFill>
                <a:latin typeface="Calibri Light"/>
              </a:rPr>
              <a:t>	</a:t>
            </a:r>
            <a:r>
              <a:rPr lang="en-US" sz="4400">
                <a:solidFill>
                  <a:srgbClr val="000000"/>
                </a:solidFill>
                <a:latin typeface="Calibri Light"/>
              </a:rPr>
              <a:t>DES – Função F - Permutação</a:t>
            </a:r>
            <a:endParaRPr/>
          </a:p>
        </p:txBody>
      </p:sp>
      <p:pic>
        <p:nvPicPr>
          <p:cNvPr id="155" name="Content Placeholder 4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3175920" y="1891080"/>
            <a:ext cx="5608440" cy="3337560"/>
          </a:xfrm>
          <a:prstGeom prst="rect">
            <a:avLst/>
          </a:prstGeom>
          <a:ln>
            <a:noFill/>
          </a:ln>
        </p:spPr>
      </p:pic>
      <p:sp>
        <p:nvSpPr>
          <p:cNvPr id="156" name="CustomShape 2"/>
          <p:cNvSpPr/>
          <p:nvPr/>
        </p:nvSpPr>
        <p:spPr>
          <a:xfrm>
            <a:off x="0" y="838080"/>
            <a:ext cx="11480400" cy="126720"/>
          </a:xfrm>
          <a:prstGeom prst="rect">
            <a:avLst/>
          </a:prstGeom>
          <a:solidFill>
            <a:srgbClr val="92d050"/>
          </a:solidFill>
          <a:ln w="12600">
            <a:solidFill>
              <a:srgbClr val="70ad47"/>
            </a:solidFill>
            <a:miter/>
          </a:ln>
        </p:spPr>
      </p:sp>
    </p:spTree>
  </p:cSld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Content Placeholder 4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2783160" y="43920"/>
            <a:ext cx="6360480" cy="6813720"/>
          </a:xfrm>
          <a:prstGeom prst="rect">
            <a:avLst/>
          </a:prstGeom>
          <a:ln>
            <a:noFill/>
          </a:ln>
        </p:spPr>
      </p:pic>
    </p:spTree>
  </p:cSld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Content Placeholder 4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5740560" y="838080"/>
            <a:ext cx="4437720" cy="5879160"/>
          </a:xfrm>
          <a:prstGeom prst="rect">
            <a:avLst/>
          </a:prstGeom>
          <a:ln>
            <a:noFill/>
          </a:ln>
        </p:spPr>
      </p:pic>
      <p:sp>
        <p:nvSpPr>
          <p:cNvPr id="159" name="TextShape 1"/>
          <p:cNvSpPr txBox="1"/>
          <p:nvPr/>
        </p:nvSpPr>
        <p:spPr>
          <a:xfrm>
            <a:off x="0" y="0"/>
            <a:ext cx="10515240" cy="837720"/>
          </a:xfrm>
          <a:prstGeom prst="rect">
            <a:avLst/>
          </a:prstGeom>
        </p:spPr>
        <p:txBody>
          <a:bodyPr anchor="ctr"/>
          <a:p>
            <a:pPr>
              <a:lnSpc>
                <a:spcPct val="90000"/>
              </a:lnSpc>
            </a:pPr>
            <a:r>
              <a:rPr lang="en-US" sz="4400">
                <a:solidFill>
                  <a:srgbClr val="000000"/>
                </a:solidFill>
                <a:latin typeface="Calibri Light"/>
              </a:rPr>
              <a:t>	</a:t>
            </a:r>
            <a:r>
              <a:rPr lang="en-US" sz="4400">
                <a:solidFill>
                  <a:srgbClr val="000000"/>
                </a:solidFill>
                <a:latin typeface="Calibri Light"/>
              </a:rPr>
              <a:t>DES – Geração da key da ronda</a:t>
            </a:r>
            <a:endParaRPr/>
          </a:p>
        </p:txBody>
      </p:sp>
      <p:sp>
        <p:nvSpPr>
          <p:cNvPr id="160" name="CustomShape 2"/>
          <p:cNvSpPr/>
          <p:nvPr/>
        </p:nvSpPr>
        <p:spPr>
          <a:xfrm>
            <a:off x="0" y="838080"/>
            <a:ext cx="11480400" cy="126720"/>
          </a:xfrm>
          <a:prstGeom prst="rect">
            <a:avLst/>
          </a:prstGeom>
          <a:solidFill>
            <a:srgbClr val="92d050"/>
          </a:solidFill>
          <a:ln w="12600">
            <a:solidFill>
              <a:srgbClr val="70ad47"/>
            </a:solidFill>
            <a:miter/>
          </a:ln>
        </p:spPr>
      </p:sp>
    </p:spTree>
  </p:cSld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Content Placeholder 4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3573360" y="1931040"/>
            <a:ext cx="5044680" cy="4429080"/>
          </a:xfrm>
          <a:prstGeom prst="rect">
            <a:avLst/>
          </a:prstGeom>
          <a:ln>
            <a:noFill/>
          </a:ln>
        </p:spPr>
      </p:pic>
      <p:sp>
        <p:nvSpPr>
          <p:cNvPr id="162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/>
          <a:p>
            <a:pPr>
              <a:lnSpc>
                <a:spcPct val="90000"/>
              </a:lnSpc>
            </a:pPr>
            <a:r>
              <a:rPr lang="en-US" sz="4400">
                <a:solidFill>
                  <a:srgbClr val="000000"/>
                </a:solidFill>
                <a:latin typeface="Calibri Light"/>
              </a:rPr>
              <a:t>DES – Geração da key da ronda – PC-1 </a:t>
            </a:r>
            <a:endParaRPr/>
          </a:p>
        </p:txBody>
      </p:sp>
    </p:spTree>
  </p:cSld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Content Placeholder 4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6800040" y="147240"/>
            <a:ext cx="5055120" cy="6697440"/>
          </a:xfrm>
          <a:prstGeom prst="rect">
            <a:avLst/>
          </a:prstGeom>
          <a:ln>
            <a:noFill/>
          </a:ln>
        </p:spPr>
      </p:pic>
      <p:sp>
        <p:nvSpPr>
          <p:cNvPr id="164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/>
          <a:p>
            <a:pPr>
              <a:lnSpc>
                <a:spcPct val="90000"/>
              </a:lnSpc>
            </a:pPr>
            <a:r>
              <a:rPr lang="en-US" sz="4400">
                <a:solidFill>
                  <a:srgbClr val="000000"/>
                </a:solidFill>
                <a:latin typeface="Calibri Light"/>
              </a:rPr>
              <a:t>DES – Geração da key da ronda - LS</a:t>
            </a:r>
            <a:endParaRPr/>
          </a:p>
        </p:txBody>
      </p:sp>
      <p:sp>
        <p:nvSpPr>
          <p:cNvPr id="165" name="CustomShape 2"/>
          <p:cNvSpPr/>
          <p:nvPr/>
        </p:nvSpPr>
        <p:spPr>
          <a:xfrm>
            <a:off x="1209960" y="1446840"/>
            <a:ext cx="4624200" cy="11869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pt-PT">
                <a:solidFill>
                  <a:srgbClr val="000000"/>
                </a:solidFill>
                <a:latin typeface="Calibri"/>
              </a:rPr>
              <a:t>Numero de iterações em Ri:</a:t>
            </a:r>
            <a:endParaRPr/>
          </a:p>
          <a:p>
            <a:pPr>
              <a:lnSpc>
                <a:spcPct val="100000"/>
              </a:lnSpc>
            </a:pPr>
            <a:r>
              <a:rPr lang="pt-PT">
                <a:solidFill>
                  <a:srgbClr val="000000"/>
                </a:solidFill>
                <a:latin typeface="Calibri"/>
              </a:rPr>
              <a:t> </a:t>
            </a:r>
            <a:r>
              <a:rPr lang="pt-PT">
                <a:solidFill>
                  <a:srgbClr val="000000"/>
                </a:solidFill>
                <a:latin typeface="Calibri"/>
              </a:rPr>
              <a:t>i = 1,2,9,16  </a:t>
            </a:r>
            <a:r>
              <a:rPr lang="pt-PT">
                <a:solidFill>
                  <a:srgbClr val="000000"/>
                </a:solidFill>
                <a:latin typeface="Wingdings"/>
              </a:rPr>
              <a:t></a:t>
            </a:r>
            <a:r>
              <a:rPr lang="pt-PT">
                <a:solidFill>
                  <a:srgbClr val="000000"/>
                </a:solidFill>
                <a:latin typeface="Calibri"/>
              </a:rPr>
              <a:t> 1 Rotação</a:t>
            </a:r>
            <a:endParaRPr/>
          </a:p>
          <a:p>
            <a:pPr>
              <a:lnSpc>
                <a:spcPct val="100000"/>
              </a:lnSpc>
            </a:pPr>
            <a:r>
              <a:rPr lang="pt-PT">
                <a:solidFill>
                  <a:srgbClr val="000000"/>
                </a:solidFill>
                <a:latin typeface="Calibri"/>
              </a:rPr>
              <a:t> </a:t>
            </a:r>
            <a:r>
              <a:rPr lang="pt-PT">
                <a:solidFill>
                  <a:srgbClr val="000000"/>
                </a:solidFill>
                <a:latin typeface="Calibri"/>
              </a:rPr>
              <a:t>i = 3,4,5,6,7,8,10,11,12,13,14,15 </a:t>
            </a:r>
            <a:r>
              <a:rPr lang="pt-PT">
                <a:solidFill>
                  <a:srgbClr val="000000"/>
                </a:solidFill>
                <a:latin typeface="Wingdings"/>
              </a:rPr>
              <a:t></a:t>
            </a:r>
            <a:r>
              <a:rPr lang="pt-PT">
                <a:solidFill>
                  <a:srgbClr val="000000"/>
                </a:solidFill>
                <a:latin typeface="Calibri"/>
              </a:rPr>
              <a:t> 2 Rotações</a:t>
            </a:r>
            <a:endParaRPr/>
          </a:p>
        </p:txBody>
      </p:sp>
      <p:sp>
        <p:nvSpPr>
          <p:cNvPr id="166" name="CustomShape 3"/>
          <p:cNvSpPr/>
          <p:nvPr/>
        </p:nvSpPr>
        <p:spPr>
          <a:xfrm>
            <a:off x="990360" y="5953680"/>
            <a:ext cx="2611800" cy="63900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pt-PT">
                <a:solidFill>
                  <a:srgbClr val="000000"/>
                </a:solidFill>
                <a:latin typeface="Calibri"/>
              </a:rPr>
              <a:t>4x1 + 12x2 = 28</a:t>
            </a:r>
            <a:endParaRPr/>
          </a:p>
          <a:p>
            <a:pPr>
              <a:lnSpc>
                <a:spcPct val="100000"/>
              </a:lnSpc>
            </a:pPr>
            <a:r>
              <a:rPr lang="pt-PT">
                <a:solidFill>
                  <a:srgbClr val="000000"/>
                </a:solidFill>
                <a:latin typeface="Calibri"/>
              </a:rPr>
              <a:t> </a:t>
            </a:r>
            <a:r>
              <a:rPr lang="pt-PT">
                <a:solidFill>
                  <a:srgbClr val="000000"/>
                </a:solidFill>
                <a:latin typeface="Calibri"/>
              </a:rPr>
              <a:t>D0 =D16 e C0 =C16</a:t>
            </a:r>
            <a:endParaRPr/>
          </a:p>
        </p:txBody>
      </p:sp>
      <p:pic>
        <p:nvPicPr>
          <p:cNvPr id="167" name="Picture 6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1060920" y="2398320"/>
            <a:ext cx="4632840" cy="33526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9" dur="indefinite" restart="never" nodeType="tmRoot">
          <p:childTnLst>
            <p:seq>
              <p:cTn id="50" dur="indefinite" nodeType="mainSeq">
                <p:childTnLst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Content Placeholder 4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3310560" y="1833120"/>
            <a:ext cx="5570280" cy="4335840"/>
          </a:xfrm>
          <a:prstGeom prst="rect">
            <a:avLst/>
          </a:prstGeom>
          <a:ln>
            <a:noFill/>
          </a:ln>
        </p:spPr>
      </p:pic>
      <p:sp>
        <p:nvSpPr>
          <p:cNvPr id="169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/>
          <a:p>
            <a:pPr>
              <a:lnSpc>
                <a:spcPct val="90000"/>
              </a:lnSpc>
            </a:pPr>
            <a:r>
              <a:rPr lang="en-US" sz="4400">
                <a:solidFill>
                  <a:srgbClr val="000000"/>
                </a:solidFill>
                <a:latin typeface="Calibri Light"/>
              </a:rPr>
              <a:t>DES – Geração da key da ronda – PC-2</a:t>
            </a:r>
            <a:endParaRPr/>
          </a:p>
        </p:txBody>
      </p:sp>
    </p:spTree>
  </p:cSld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Picture 4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-830160" y="-84600"/>
            <a:ext cx="13242600" cy="7365960"/>
          </a:xfrm>
          <a:prstGeom prst="rect">
            <a:avLst/>
          </a:prstGeom>
          <a:ln>
            <a:noFill/>
          </a:ln>
        </p:spPr>
      </p:pic>
      <p:sp>
        <p:nvSpPr>
          <p:cNvPr id="171" name="TextShape 1"/>
          <p:cNvSpPr txBox="1"/>
          <p:nvPr/>
        </p:nvSpPr>
        <p:spPr>
          <a:xfrm>
            <a:off x="3072960" y="2935800"/>
            <a:ext cx="5436000" cy="1325160"/>
          </a:xfrm>
          <a:prstGeom prst="rect">
            <a:avLst/>
          </a:prstGeom>
        </p:spPr>
        <p:txBody>
          <a:bodyPr anchor="ctr"/>
          <a:p>
            <a:pPr>
              <a:lnSpc>
                <a:spcPct val="90000"/>
              </a:lnSpc>
            </a:pPr>
            <a:r>
              <a:rPr b="1" lang="en-US" sz="4800">
                <a:solidFill>
                  <a:srgbClr val="ffffff"/>
                </a:solidFill>
                <a:latin typeface="Calibri Light"/>
              </a:rPr>
              <a:t>DES – Desencriptação</a:t>
            </a:r>
            <a:endParaRPr/>
          </a:p>
        </p:txBody>
      </p:sp>
    </p:spTree>
  </p:cSld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TextShape 1"/>
          <p:cNvSpPr txBox="1"/>
          <p:nvPr/>
        </p:nvSpPr>
        <p:spPr>
          <a:xfrm>
            <a:off x="0" y="0"/>
            <a:ext cx="10146960" cy="837720"/>
          </a:xfrm>
          <a:prstGeom prst="rect">
            <a:avLst/>
          </a:prstGeom>
        </p:spPr>
        <p:txBody>
          <a:bodyPr anchor="ctr"/>
          <a:p>
            <a:pPr>
              <a:lnSpc>
                <a:spcPct val="90000"/>
              </a:lnSpc>
            </a:pPr>
            <a:r>
              <a:rPr lang="en-US" sz="4400">
                <a:solidFill>
                  <a:srgbClr val="000000"/>
                </a:solidFill>
                <a:latin typeface="Calibri Light"/>
              </a:rPr>
              <a:t>
</a:t>
            </a:r>
            <a:r>
              <a:rPr lang="en-US" sz="4400">
                <a:solidFill>
                  <a:srgbClr val="000000"/>
                </a:solidFill>
                <a:latin typeface="Calibri Light"/>
              </a:rPr>
              <a:t>	</a:t>
            </a:r>
            <a:r>
              <a:rPr lang="en-US" sz="4400">
                <a:solidFill>
                  <a:srgbClr val="000000"/>
                </a:solidFill>
                <a:latin typeface="Calibri Light"/>
              </a:rPr>
              <a:t>AES </a:t>
            </a:r>
            <a:r>
              <a:rPr lang="en-US" sz="3200">
                <a:solidFill>
                  <a:srgbClr val="000000"/>
                </a:solidFill>
                <a:latin typeface="Calibri Light"/>
              </a:rPr>
              <a:t>(Advanced Encryption Standard)</a:t>
            </a:r>
            <a:r>
              <a:rPr lang="en-US" sz="4400">
                <a:solidFill>
                  <a:srgbClr val="000000"/>
                </a:solidFill>
                <a:latin typeface="Calibri Light"/>
              </a:rPr>
              <a:t>
</a:t>
            </a:r>
            <a:r>
              <a:rPr lang="en-US" sz="4400">
                <a:solidFill>
                  <a:srgbClr val="000000"/>
                </a:solidFill>
                <a:latin typeface="Calibri Light"/>
              </a:rPr>
              <a:t>  </a:t>
            </a:r>
            <a:endParaRPr/>
          </a:p>
        </p:txBody>
      </p:sp>
      <p:pic>
        <p:nvPicPr>
          <p:cNvPr id="173" name="Picture 2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3665880" y="1057680"/>
            <a:ext cx="4003560" cy="5799960"/>
          </a:xfrm>
          <a:prstGeom prst="rect">
            <a:avLst/>
          </a:prstGeom>
          <a:ln>
            <a:noFill/>
          </a:ln>
        </p:spPr>
      </p:pic>
      <p:sp>
        <p:nvSpPr>
          <p:cNvPr id="174" name="CustomShape 2"/>
          <p:cNvSpPr/>
          <p:nvPr/>
        </p:nvSpPr>
        <p:spPr>
          <a:xfrm>
            <a:off x="0" y="838080"/>
            <a:ext cx="11480400" cy="126720"/>
          </a:xfrm>
          <a:prstGeom prst="rect">
            <a:avLst/>
          </a:prstGeom>
          <a:solidFill>
            <a:srgbClr val="4472c4"/>
          </a:solidFill>
          <a:ln w="12600">
            <a:solidFill>
              <a:srgbClr val="325490"/>
            </a:solidFill>
            <a:miter/>
          </a:ln>
        </p:spPr>
      </p:sp>
    </p:spTree>
  </p:cSld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TextShape 1"/>
          <p:cNvSpPr txBox="1"/>
          <p:nvPr/>
        </p:nvSpPr>
        <p:spPr>
          <a:xfrm>
            <a:off x="0" y="0"/>
            <a:ext cx="10998000" cy="837720"/>
          </a:xfrm>
          <a:prstGeom prst="rect">
            <a:avLst/>
          </a:prstGeom>
        </p:spPr>
        <p:txBody>
          <a:bodyPr anchor="ctr"/>
          <a:p>
            <a:pPr>
              <a:lnSpc>
                <a:spcPct val="90000"/>
              </a:lnSpc>
            </a:pPr>
            <a:r>
              <a:rPr lang="en-US" sz="4400">
                <a:solidFill>
                  <a:srgbClr val="000000"/>
                </a:solidFill>
                <a:latin typeface="Calibri Light"/>
              </a:rPr>
              <a:t>	</a:t>
            </a:r>
            <a:r>
              <a:rPr lang="en-US" sz="4400">
                <a:solidFill>
                  <a:srgbClr val="000000"/>
                </a:solidFill>
                <a:latin typeface="Calibri Light"/>
              </a:rPr>
              <a:t>História AES</a:t>
            </a:r>
            <a:endParaRPr/>
          </a:p>
        </p:txBody>
      </p:sp>
      <p:sp>
        <p:nvSpPr>
          <p:cNvPr id="176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/>
          <a:p>
            <a:pPr>
              <a:lnSpc>
                <a:spcPct val="9000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Calibri"/>
              </a:rPr>
              <a:t>Em 1997 o DES já era visto como um algoritmo não seguro e foi lançado um concurso pelo NIST (</a:t>
            </a:r>
            <a:r>
              <a:rPr i="1" lang="en-US" sz="2800">
                <a:solidFill>
                  <a:srgbClr val="000000"/>
                </a:solidFill>
                <a:latin typeface="Calibri"/>
              </a:rPr>
              <a:t>National Institute of Standards and Technology), com as condições necessárias que o novo algoritmo deveria conter.</a:t>
            </a:r>
            <a:endParaRPr/>
          </a:p>
          <a:p>
            <a:pPr>
              <a:lnSpc>
                <a:spcPct val="9000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Calibri"/>
              </a:rPr>
              <a:t>O vencedor foi o Rijndael desenvolvido pelos Belgas Vincent Rijmen e Joan Daemen</a:t>
            </a:r>
            <a:endParaRPr/>
          </a:p>
        </p:txBody>
      </p:sp>
      <p:sp>
        <p:nvSpPr>
          <p:cNvPr id="177" name="CustomShape 3"/>
          <p:cNvSpPr/>
          <p:nvPr/>
        </p:nvSpPr>
        <p:spPr>
          <a:xfrm>
            <a:off x="0" y="838080"/>
            <a:ext cx="11480400" cy="126720"/>
          </a:xfrm>
          <a:prstGeom prst="rect">
            <a:avLst/>
          </a:prstGeom>
          <a:solidFill>
            <a:srgbClr val="4472c4"/>
          </a:solidFill>
          <a:ln w="12600">
            <a:solidFill>
              <a:srgbClr val="325490"/>
            </a:solidFill>
            <a:miter/>
          </a:ln>
        </p:spPr>
      </p:sp>
    </p:spTree>
  </p:cSld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Picture 3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7683480" y="1106640"/>
            <a:ext cx="4368600" cy="5591160"/>
          </a:xfrm>
          <a:prstGeom prst="rect">
            <a:avLst/>
          </a:prstGeom>
          <a:ln>
            <a:noFill/>
          </a:ln>
        </p:spPr>
      </p:pic>
      <p:sp>
        <p:nvSpPr>
          <p:cNvPr id="179" name="TextShape 1"/>
          <p:cNvSpPr txBox="1"/>
          <p:nvPr/>
        </p:nvSpPr>
        <p:spPr>
          <a:xfrm>
            <a:off x="0" y="0"/>
            <a:ext cx="10769400" cy="837720"/>
          </a:xfrm>
          <a:prstGeom prst="rect">
            <a:avLst/>
          </a:prstGeom>
        </p:spPr>
        <p:txBody>
          <a:bodyPr anchor="ctr"/>
          <a:p>
            <a:pPr>
              <a:lnSpc>
                <a:spcPct val="90000"/>
              </a:lnSpc>
            </a:pPr>
            <a:r>
              <a:rPr lang="en-US" sz="4400">
                <a:solidFill>
                  <a:srgbClr val="000000"/>
                </a:solidFill>
                <a:latin typeface="Calibri Light"/>
              </a:rPr>
              <a:t>	</a:t>
            </a:r>
            <a:r>
              <a:rPr lang="en-US" sz="4400">
                <a:solidFill>
                  <a:srgbClr val="000000"/>
                </a:solidFill>
                <a:latin typeface="Calibri Light"/>
              </a:rPr>
              <a:t>Rijndael</a:t>
            </a:r>
            <a:endParaRPr/>
          </a:p>
        </p:txBody>
      </p:sp>
      <p:sp>
        <p:nvSpPr>
          <p:cNvPr id="180" name="TextShape 2"/>
          <p:cNvSpPr txBox="1"/>
          <p:nvPr/>
        </p:nvSpPr>
        <p:spPr>
          <a:xfrm>
            <a:off x="254160" y="1698480"/>
            <a:ext cx="7162560" cy="4350960"/>
          </a:xfrm>
          <a:prstGeom prst="rect">
            <a:avLst/>
          </a:prstGeom>
        </p:spPr>
        <p:txBody>
          <a:bodyPr/>
          <a:p>
            <a:pPr>
              <a:lnSpc>
                <a:spcPct val="9000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Calibri"/>
              </a:rPr>
              <a:t>Tal como o percursor do DES ( Lucifer) é uma Block Cipher</a:t>
            </a:r>
            <a:endParaRPr/>
          </a:p>
          <a:p>
            <a:pPr>
              <a:lnSpc>
                <a:spcPct val="90000"/>
              </a:lnSpc>
            </a:pPr>
            <a:endParaRPr/>
          </a:p>
          <a:p>
            <a:pPr>
              <a:lnSpc>
                <a:spcPct val="9000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Calibri"/>
              </a:rPr>
              <a:t>Modelo de Substituições-Permutações.</a:t>
            </a:r>
            <a:endParaRPr/>
          </a:p>
          <a:p>
            <a:pPr>
              <a:lnSpc>
                <a:spcPct val="90000"/>
              </a:lnSpc>
            </a:pPr>
            <a:endParaRPr/>
          </a:p>
        </p:txBody>
      </p:sp>
      <p:sp>
        <p:nvSpPr>
          <p:cNvPr id="181" name="CustomShape 3"/>
          <p:cNvSpPr/>
          <p:nvPr/>
        </p:nvSpPr>
        <p:spPr>
          <a:xfrm>
            <a:off x="0" y="838080"/>
            <a:ext cx="11480400" cy="126720"/>
          </a:xfrm>
          <a:prstGeom prst="rect">
            <a:avLst/>
          </a:prstGeom>
          <a:solidFill>
            <a:srgbClr val="4472c4"/>
          </a:solidFill>
          <a:ln w="12600">
            <a:solidFill>
              <a:srgbClr val="325490"/>
            </a:solidFill>
            <a:miter/>
          </a:ln>
        </p:spPr>
      </p:sp>
    </p:spTree>
  </p:cSld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CustomShape 1"/>
          <p:cNvSpPr/>
          <p:nvPr/>
        </p:nvSpPr>
        <p:spPr>
          <a:xfrm>
            <a:off x="238680" y="1133280"/>
            <a:ext cx="11953080" cy="60332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  <a:buFont typeface="Arial"/>
              <a:buChar char="•"/>
            </a:pPr>
            <a:r>
              <a:rPr lang="pt-PT" sz="2400">
                <a:solidFill>
                  <a:srgbClr val="000000"/>
                </a:solidFill>
                <a:latin typeface="Calibri"/>
              </a:rPr>
              <a:t>1971 Feistel cria LUCIFER a primeira block cipher 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pt-PT" sz="2400">
                <a:solidFill>
                  <a:srgbClr val="000000"/>
                </a:solidFill>
                <a:latin typeface="Calibri"/>
              </a:rPr>
              <a:t>1973, 15 maio- primeiro pedido para criação de um algoritmo de encriptação que pudesse ser utilizado como standard pelo governo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pt-PT" sz="2400">
                <a:solidFill>
                  <a:srgbClr val="000000"/>
                </a:solidFill>
                <a:latin typeface="Calibri"/>
              </a:rPr>
              <a:t>1974, 27 Agosto – Segundo concurso para a criação do algoritmo é feito pela NBS.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pt-PT" sz="2400">
                <a:solidFill>
                  <a:srgbClr val="000000"/>
                </a:solidFill>
                <a:latin typeface="Calibri"/>
              </a:rPr>
              <a:t>1974 – IBM submete um algoritmo baseado no LUCIFER de Feistel, ele próprio fazia parte da equipa da IBM que o desenvolveu.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pt-PT" sz="2400">
                <a:solidFill>
                  <a:srgbClr val="000000"/>
                </a:solidFill>
                <a:latin typeface="Calibri"/>
              </a:rPr>
              <a:t>1975 É publicado no registo federal o algoritmo DES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pt-PT" sz="2400">
                <a:solidFill>
                  <a:srgbClr val="000000"/>
                </a:solidFill>
                <a:latin typeface="Calibri"/>
              </a:rPr>
              <a:t>1976 é tornado standard pelo NBS.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98" name="CustomShape 2"/>
          <p:cNvSpPr/>
          <p:nvPr/>
        </p:nvSpPr>
        <p:spPr>
          <a:xfrm>
            <a:off x="0" y="132120"/>
            <a:ext cx="10362960" cy="760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pt-PT" sz="4400">
                <a:solidFill>
                  <a:srgbClr val="000000"/>
                </a:solidFill>
                <a:latin typeface="Calibri"/>
              </a:rPr>
              <a:t>	</a:t>
            </a:r>
            <a:r>
              <a:rPr lang="pt-PT" sz="4400">
                <a:solidFill>
                  <a:srgbClr val="000000"/>
                </a:solidFill>
                <a:latin typeface="Calibri Light"/>
              </a:rPr>
              <a:t>Introdução Histórica DES</a:t>
            </a:r>
            <a:endParaRPr/>
          </a:p>
        </p:txBody>
      </p:sp>
      <p:sp>
        <p:nvSpPr>
          <p:cNvPr id="99" name="CustomShape 3"/>
          <p:cNvSpPr/>
          <p:nvPr/>
        </p:nvSpPr>
        <p:spPr>
          <a:xfrm>
            <a:off x="0" y="838080"/>
            <a:ext cx="11480400" cy="126720"/>
          </a:xfrm>
          <a:prstGeom prst="rect">
            <a:avLst/>
          </a:prstGeom>
          <a:solidFill>
            <a:srgbClr val="92d050"/>
          </a:solidFill>
          <a:ln w="12600">
            <a:solidFill>
              <a:srgbClr val="70ad47"/>
            </a:solidFill>
            <a:miter/>
          </a:ln>
        </p:spPr>
      </p:sp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TextShape 1"/>
          <p:cNvSpPr txBox="1"/>
          <p:nvPr/>
        </p:nvSpPr>
        <p:spPr>
          <a:xfrm>
            <a:off x="0" y="0"/>
            <a:ext cx="10909080" cy="837720"/>
          </a:xfrm>
          <a:prstGeom prst="rect">
            <a:avLst/>
          </a:prstGeom>
        </p:spPr>
        <p:txBody>
          <a:bodyPr anchor="ctr"/>
          <a:p>
            <a:pPr>
              <a:lnSpc>
                <a:spcPct val="90000"/>
              </a:lnSpc>
            </a:pPr>
            <a:r>
              <a:rPr lang="en-US" sz="4400">
                <a:solidFill>
                  <a:srgbClr val="000000"/>
                </a:solidFill>
                <a:latin typeface="Calibri Light"/>
              </a:rPr>
              <a:t>	</a:t>
            </a:r>
            <a:r>
              <a:rPr lang="en-US" sz="4400">
                <a:solidFill>
                  <a:srgbClr val="000000"/>
                </a:solidFill>
                <a:latin typeface="Calibri Light"/>
              </a:rPr>
              <a:t>AES - Conceitos Base</a:t>
            </a:r>
            <a:endParaRPr/>
          </a:p>
        </p:txBody>
      </p:sp>
      <p:sp>
        <p:nvSpPr>
          <p:cNvPr id="183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Calibri"/>
              </a:rPr>
              <a:t>O AES pode apresentar chaves de 128 bits, 192, 256 bits, com blocos de 128 bits cada.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pic>
        <p:nvPicPr>
          <p:cNvPr id="184" name="Picture 4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2677320" y="2985480"/>
            <a:ext cx="7971120" cy="2853360"/>
          </a:xfrm>
          <a:prstGeom prst="rect">
            <a:avLst/>
          </a:prstGeom>
          <a:ln>
            <a:noFill/>
          </a:ln>
        </p:spPr>
      </p:pic>
      <p:sp>
        <p:nvSpPr>
          <p:cNvPr id="185" name="CustomShape 3"/>
          <p:cNvSpPr/>
          <p:nvPr/>
        </p:nvSpPr>
        <p:spPr>
          <a:xfrm>
            <a:off x="0" y="838080"/>
            <a:ext cx="11480400" cy="126720"/>
          </a:xfrm>
          <a:prstGeom prst="rect">
            <a:avLst/>
          </a:prstGeom>
          <a:solidFill>
            <a:srgbClr val="4472c4"/>
          </a:solidFill>
          <a:ln w="12600">
            <a:solidFill>
              <a:srgbClr val="325490"/>
            </a:solidFill>
            <a:miter/>
          </a:ln>
        </p:spPr>
      </p:sp>
    </p:spTree>
  </p:cSld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Picture 3" descr=""/>
          <p:cNvPicPr/>
          <p:nvPr/>
        </p:nvPicPr>
        <p:blipFill>
          <a:blip r:embed="rId1"/>
          <a:srcRect l="0" t="0" r="1423068" b="0"/>
          <a:stretch>
            <a:fillRect/>
          </a:stretch>
        </p:blipFill>
        <p:spPr>
          <a:xfrm>
            <a:off x="4161960" y="1001880"/>
            <a:ext cx="3138840" cy="5594040"/>
          </a:xfrm>
          <a:prstGeom prst="rect">
            <a:avLst/>
          </a:prstGeom>
          <a:ln>
            <a:noFill/>
          </a:ln>
        </p:spPr>
      </p:pic>
    </p:spTree>
  </p:cSld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TextShape 1"/>
          <p:cNvSpPr txBox="1"/>
          <p:nvPr/>
        </p:nvSpPr>
        <p:spPr>
          <a:xfrm>
            <a:off x="0" y="0"/>
            <a:ext cx="10705680" cy="964800"/>
          </a:xfrm>
          <a:prstGeom prst="rect">
            <a:avLst/>
          </a:prstGeom>
        </p:spPr>
        <p:txBody>
          <a:bodyPr anchor="ctr"/>
          <a:p>
            <a:pPr>
              <a:lnSpc>
                <a:spcPct val="90000"/>
              </a:lnSpc>
            </a:pPr>
            <a:r>
              <a:rPr lang="en-US" sz="4400">
                <a:solidFill>
                  <a:srgbClr val="000000"/>
                </a:solidFill>
                <a:latin typeface="Calibri Light"/>
              </a:rPr>
              <a:t>	</a:t>
            </a:r>
            <a:r>
              <a:rPr lang="en-US" sz="4400">
                <a:solidFill>
                  <a:srgbClr val="000000"/>
                </a:solidFill>
                <a:latin typeface="Calibri Light"/>
              </a:rPr>
              <a:t>Estado</a:t>
            </a:r>
            <a:endParaRPr/>
          </a:p>
        </p:txBody>
      </p:sp>
      <p:sp>
        <p:nvSpPr>
          <p:cNvPr id="188" name="CustomShape 2"/>
          <p:cNvSpPr/>
          <p:nvPr/>
        </p:nvSpPr>
        <p:spPr>
          <a:xfrm>
            <a:off x="2486880" y="2346120"/>
            <a:ext cx="1324440" cy="1103760"/>
          </a:xfrm>
          <a:prstGeom prst="roundRect">
            <a:avLst>
              <a:gd name="adj" fmla="val 10000"/>
            </a:avLst>
          </a:prstGeom>
          <a:gradFill>
            <a:gsLst>
              <a:gs pos="0">
                <a:srgbClr val="6082ca"/>
              </a:gs>
              <a:gs pos="100000">
                <a:srgbClr val="3d6fc9"/>
              </a:gs>
            </a:gsLst>
            <a:lin ang="5400000"/>
          </a:gradFill>
          <a:ln>
            <a:noFill/>
          </a:ln>
        </p:spPr>
        <p:txBody>
          <a:bodyPr tIns="123840" bIns="123840" anchor="ctr"/>
          <a:p>
            <a:pPr algn="ctr">
              <a:lnSpc>
                <a:spcPct val="90000"/>
              </a:lnSpc>
            </a:pPr>
            <a:r>
              <a:rPr lang="pt-PT" sz="2400">
                <a:solidFill>
                  <a:srgbClr val="ffffff"/>
                </a:solidFill>
                <a:latin typeface="Calibri"/>
              </a:rPr>
              <a:t>128 bits</a:t>
            </a:r>
            <a:endParaRPr/>
          </a:p>
        </p:txBody>
      </p:sp>
      <p:sp>
        <p:nvSpPr>
          <p:cNvPr id="189" name="CustomShape 3"/>
          <p:cNvSpPr/>
          <p:nvPr/>
        </p:nvSpPr>
        <p:spPr>
          <a:xfrm>
            <a:off x="908640" y="3450240"/>
            <a:ext cx="2240640" cy="499320"/>
          </a:xfrm>
          <a:prstGeom prst="rect">
            <a:avLst/>
          </a:prstGeom>
          <a:noFill/>
          <a:ln w="6480">
            <a:solidFill>
              <a:srgbClr val="365b9c"/>
            </a:solidFill>
            <a:miter/>
          </a:ln>
        </p:spPr>
      </p:sp>
      <p:sp>
        <p:nvSpPr>
          <p:cNvPr id="190" name="CustomShape 4"/>
          <p:cNvSpPr/>
          <p:nvPr/>
        </p:nvSpPr>
        <p:spPr>
          <a:xfrm>
            <a:off x="419400" y="3949920"/>
            <a:ext cx="978480" cy="592920"/>
          </a:xfrm>
          <a:prstGeom prst="roundRect">
            <a:avLst>
              <a:gd name="adj" fmla="val 10000"/>
            </a:avLst>
          </a:prstGeom>
          <a:gradFill>
            <a:gsLst>
              <a:gs pos="0">
                <a:srgbClr val="6082ca"/>
              </a:gs>
              <a:gs pos="100000">
                <a:srgbClr val="3d6fc9"/>
              </a:gs>
            </a:gsLst>
            <a:lin ang="5400000"/>
          </a:gradFill>
          <a:ln>
            <a:noFill/>
          </a:ln>
        </p:spPr>
        <p:txBody>
          <a:bodyPr lIns="53280" rIns="53280" tIns="70560" bIns="70920" anchor="ctr"/>
          <a:p>
            <a:pPr algn="ctr">
              <a:lnSpc>
                <a:spcPct val="90000"/>
              </a:lnSpc>
            </a:pPr>
            <a:r>
              <a:rPr lang="pt-PT" sz="1400">
                <a:solidFill>
                  <a:srgbClr val="ffffff"/>
                </a:solidFill>
                <a:latin typeface="Calibri"/>
              </a:rPr>
              <a:t>1º byte</a:t>
            </a:r>
            <a:endParaRPr/>
          </a:p>
        </p:txBody>
      </p:sp>
      <p:sp>
        <p:nvSpPr>
          <p:cNvPr id="191" name="CustomShape 5"/>
          <p:cNvSpPr/>
          <p:nvPr/>
        </p:nvSpPr>
        <p:spPr>
          <a:xfrm>
            <a:off x="2040120" y="3450240"/>
            <a:ext cx="1109160" cy="499320"/>
          </a:xfrm>
          <a:prstGeom prst="rect">
            <a:avLst/>
          </a:prstGeom>
          <a:noFill/>
          <a:ln w="6480">
            <a:solidFill>
              <a:srgbClr val="365b9c"/>
            </a:solidFill>
            <a:miter/>
          </a:ln>
        </p:spPr>
      </p:sp>
      <p:sp>
        <p:nvSpPr>
          <p:cNvPr id="192" name="CustomShape 6"/>
          <p:cNvSpPr/>
          <p:nvPr/>
        </p:nvSpPr>
        <p:spPr>
          <a:xfrm>
            <a:off x="1550880" y="3949920"/>
            <a:ext cx="978480" cy="592920"/>
          </a:xfrm>
          <a:prstGeom prst="roundRect">
            <a:avLst>
              <a:gd name="adj" fmla="val 10000"/>
            </a:avLst>
          </a:prstGeom>
          <a:gradFill>
            <a:gsLst>
              <a:gs pos="0">
                <a:srgbClr val="6082ca"/>
              </a:gs>
              <a:gs pos="100000">
                <a:srgbClr val="3d6fc9"/>
              </a:gs>
            </a:gsLst>
            <a:lin ang="5400000"/>
          </a:gradFill>
          <a:ln>
            <a:noFill/>
          </a:ln>
        </p:spPr>
        <p:txBody>
          <a:bodyPr lIns="53280" rIns="53280" tIns="70560" bIns="70920" anchor="ctr"/>
          <a:p>
            <a:pPr algn="ctr">
              <a:lnSpc>
                <a:spcPct val="90000"/>
              </a:lnSpc>
            </a:pPr>
            <a:r>
              <a:rPr lang="pt-PT" sz="1400">
                <a:solidFill>
                  <a:srgbClr val="ffffff"/>
                </a:solidFill>
                <a:latin typeface="Calibri"/>
              </a:rPr>
              <a:t>2º byte</a:t>
            </a:r>
            <a:endParaRPr/>
          </a:p>
        </p:txBody>
      </p:sp>
      <p:sp>
        <p:nvSpPr>
          <p:cNvPr id="193" name="CustomShape 7"/>
          <p:cNvSpPr/>
          <p:nvPr/>
        </p:nvSpPr>
        <p:spPr>
          <a:xfrm>
            <a:off x="3103920" y="3450240"/>
            <a:ext cx="91080" cy="499320"/>
          </a:xfrm>
          <a:prstGeom prst="rect">
            <a:avLst/>
          </a:prstGeom>
          <a:noFill/>
          <a:ln w="6480">
            <a:solidFill>
              <a:srgbClr val="365b9c"/>
            </a:solidFill>
            <a:miter/>
          </a:ln>
        </p:spPr>
      </p:sp>
      <p:sp>
        <p:nvSpPr>
          <p:cNvPr id="194" name="CustomShape 8"/>
          <p:cNvSpPr/>
          <p:nvPr/>
        </p:nvSpPr>
        <p:spPr>
          <a:xfrm>
            <a:off x="2682000" y="3949920"/>
            <a:ext cx="978480" cy="592920"/>
          </a:xfrm>
          <a:prstGeom prst="roundRect">
            <a:avLst>
              <a:gd name="adj" fmla="val 10000"/>
            </a:avLst>
          </a:prstGeom>
          <a:gradFill>
            <a:gsLst>
              <a:gs pos="0">
                <a:srgbClr val="6082ca"/>
              </a:gs>
              <a:gs pos="100000">
                <a:srgbClr val="3d6fc9"/>
              </a:gs>
            </a:gsLst>
            <a:lin ang="5400000"/>
          </a:gradFill>
          <a:ln>
            <a:noFill/>
          </a:ln>
        </p:spPr>
        <p:txBody>
          <a:bodyPr lIns="53280" rIns="53280" tIns="70560" bIns="70920" anchor="ctr"/>
          <a:p>
            <a:pPr algn="ctr">
              <a:lnSpc>
                <a:spcPct val="90000"/>
              </a:lnSpc>
            </a:pPr>
            <a:r>
              <a:rPr lang="pt-PT" sz="1400">
                <a:solidFill>
                  <a:srgbClr val="ffffff"/>
                </a:solidFill>
                <a:latin typeface="Calibri"/>
              </a:rPr>
              <a:t>3º byte</a:t>
            </a:r>
            <a:endParaRPr/>
          </a:p>
        </p:txBody>
      </p:sp>
      <p:sp>
        <p:nvSpPr>
          <p:cNvPr id="195" name="CustomShape 9"/>
          <p:cNvSpPr/>
          <p:nvPr/>
        </p:nvSpPr>
        <p:spPr>
          <a:xfrm>
            <a:off x="3149640" y="3450240"/>
            <a:ext cx="1153080" cy="499320"/>
          </a:xfrm>
          <a:prstGeom prst="rect">
            <a:avLst/>
          </a:prstGeom>
          <a:noFill/>
          <a:ln w="6480">
            <a:solidFill>
              <a:srgbClr val="365b9c"/>
            </a:solidFill>
            <a:miter/>
          </a:ln>
        </p:spPr>
      </p:sp>
      <p:sp>
        <p:nvSpPr>
          <p:cNvPr id="196" name="CustomShape 10"/>
          <p:cNvSpPr/>
          <p:nvPr/>
        </p:nvSpPr>
        <p:spPr>
          <a:xfrm>
            <a:off x="3813480" y="3949920"/>
            <a:ext cx="978480" cy="592920"/>
          </a:xfrm>
          <a:prstGeom prst="roundRect">
            <a:avLst>
              <a:gd name="adj" fmla="val 10000"/>
            </a:avLst>
          </a:prstGeom>
          <a:gradFill>
            <a:gsLst>
              <a:gs pos="0">
                <a:srgbClr val="6082ca"/>
              </a:gs>
              <a:gs pos="100000">
                <a:srgbClr val="3d6fc9"/>
              </a:gs>
            </a:gsLst>
            <a:lin ang="5400000"/>
          </a:gradFill>
          <a:ln>
            <a:noFill/>
          </a:ln>
        </p:spPr>
        <p:txBody>
          <a:bodyPr lIns="53280" rIns="53280" tIns="70560" bIns="70920" anchor="ctr"/>
          <a:p>
            <a:pPr algn="ctr">
              <a:lnSpc>
                <a:spcPct val="90000"/>
              </a:lnSpc>
            </a:pPr>
            <a:r>
              <a:rPr lang="pt-PT" sz="1400">
                <a:solidFill>
                  <a:srgbClr val="ffffff"/>
                </a:solidFill>
                <a:latin typeface="Calibri"/>
              </a:rPr>
              <a:t>nº byte</a:t>
            </a:r>
            <a:endParaRPr/>
          </a:p>
        </p:txBody>
      </p:sp>
      <p:sp>
        <p:nvSpPr>
          <p:cNvPr id="197" name="CustomShape 11"/>
          <p:cNvSpPr/>
          <p:nvPr/>
        </p:nvSpPr>
        <p:spPr>
          <a:xfrm>
            <a:off x="3149640" y="3450240"/>
            <a:ext cx="2284560" cy="499320"/>
          </a:xfrm>
          <a:prstGeom prst="rect">
            <a:avLst/>
          </a:prstGeom>
          <a:noFill/>
          <a:ln w="6480">
            <a:solidFill>
              <a:srgbClr val="365b9c"/>
            </a:solidFill>
            <a:miter/>
          </a:ln>
        </p:spPr>
      </p:sp>
      <p:sp>
        <p:nvSpPr>
          <p:cNvPr id="198" name="CustomShape 12"/>
          <p:cNvSpPr/>
          <p:nvPr/>
        </p:nvSpPr>
        <p:spPr>
          <a:xfrm>
            <a:off x="4944960" y="3949920"/>
            <a:ext cx="978480" cy="592920"/>
          </a:xfrm>
          <a:prstGeom prst="roundRect">
            <a:avLst>
              <a:gd name="adj" fmla="val 10000"/>
            </a:avLst>
          </a:prstGeom>
          <a:gradFill>
            <a:gsLst>
              <a:gs pos="0">
                <a:srgbClr val="6082ca"/>
              </a:gs>
              <a:gs pos="100000">
                <a:srgbClr val="3d6fc9"/>
              </a:gs>
            </a:gsLst>
            <a:lin ang="5400000"/>
          </a:gradFill>
          <a:ln>
            <a:noFill/>
          </a:ln>
        </p:spPr>
        <p:txBody>
          <a:bodyPr lIns="53280" rIns="53280" tIns="70560" bIns="70920" anchor="ctr"/>
          <a:p>
            <a:pPr algn="ctr">
              <a:lnSpc>
                <a:spcPct val="90000"/>
              </a:lnSpc>
            </a:pPr>
            <a:r>
              <a:rPr lang="pt-PT" sz="1400">
                <a:solidFill>
                  <a:srgbClr val="ffffff"/>
                </a:solidFill>
                <a:latin typeface="Calibri"/>
              </a:rPr>
              <a:t>16º byte</a:t>
            </a:r>
            <a:endParaRPr/>
          </a:p>
        </p:txBody>
      </p:sp>
      <p:pic>
        <p:nvPicPr>
          <p:cNvPr id="199" name="Picture 5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7306560" y="1405440"/>
            <a:ext cx="3911400" cy="3911400"/>
          </a:xfrm>
          <a:prstGeom prst="rect">
            <a:avLst/>
          </a:prstGeom>
          <a:ln>
            <a:noFill/>
          </a:ln>
        </p:spPr>
      </p:pic>
      <p:sp>
        <p:nvSpPr>
          <p:cNvPr id="200" name="CustomShape 13"/>
          <p:cNvSpPr/>
          <p:nvPr/>
        </p:nvSpPr>
        <p:spPr>
          <a:xfrm>
            <a:off x="0" y="838080"/>
            <a:ext cx="11480400" cy="126720"/>
          </a:xfrm>
          <a:prstGeom prst="rect">
            <a:avLst/>
          </a:prstGeom>
          <a:solidFill>
            <a:srgbClr val="4472c4"/>
          </a:solidFill>
          <a:ln w="12600">
            <a:solidFill>
              <a:srgbClr val="325490"/>
            </a:solidFill>
            <a:miter/>
          </a:ln>
        </p:spPr>
      </p:sp>
    </p:spTree>
  </p:cSld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TextShape 1"/>
          <p:cNvSpPr txBox="1"/>
          <p:nvPr/>
        </p:nvSpPr>
        <p:spPr>
          <a:xfrm>
            <a:off x="0" y="0"/>
            <a:ext cx="10665720" cy="837720"/>
          </a:xfrm>
          <a:prstGeom prst="rect">
            <a:avLst/>
          </a:prstGeom>
        </p:spPr>
        <p:txBody>
          <a:bodyPr anchor="ctr"/>
          <a:p>
            <a:pPr>
              <a:lnSpc>
                <a:spcPct val="90000"/>
              </a:lnSpc>
            </a:pPr>
            <a:r>
              <a:rPr lang="en-US" sz="4400">
                <a:solidFill>
                  <a:srgbClr val="000000"/>
                </a:solidFill>
                <a:latin typeface="Calibri Light"/>
              </a:rPr>
              <a:t>	</a:t>
            </a:r>
            <a:r>
              <a:rPr lang="en-US" sz="4400">
                <a:solidFill>
                  <a:srgbClr val="000000"/>
                </a:solidFill>
                <a:latin typeface="Calibri Light"/>
              </a:rPr>
              <a:t>AddRoundKey </a:t>
            </a:r>
            <a:endParaRPr/>
          </a:p>
        </p:txBody>
      </p:sp>
      <p:sp>
        <p:nvSpPr>
          <p:cNvPr id="202" name="CustomShape 2"/>
          <p:cNvSpPr/>
          <p:nvPr/>
        </p:nvSpPr>
        <p:spPr>
          <a:xfrm>
            <a:off x="290160" y="1690560"/>
            <a:ext cx="5983200" cy="26499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  <a:buFont typeface="Arial"/>
              <a:buChar char="•"/>
            </a:pPr>
            <a:r>
              <a:rPr lang="pt-PT" sz="2800">
                <a:solidFill>
                  <a:srgbClr val="000000"/>
                </a:solidFill>
                <a:latin typeface="Calibri"/>
              </a:rPr>
              <a:t>Única fase do Algoritmo que usa as keys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pt-PT" sz="2800">
                <a:solidFill>
                  <a:srgbClr val="000000"/>
                </a:solidFill>
                <a:latin typeface="Calibri"/>
              </a:rPr>
              <a:t>Keys são geradas a partir da </a:t>
            </a:r>
            <a:r>
              <a:rPr b="1" lang="pt-PT" sz="2800">
                <a:solidFill>
                  <a:srgbClr val="000000"/>
                </a:solidFill>
                <a:latin typeface="Calibri"/>
              </a:rPr>
              <a:t>Rijndael key schedule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pic>
        <p:nvPicPr>
          <p:cNvPr id="203" name="Picture 6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6303240" y="2330280"/>
            <a:ext cx="5445360" cy="4235040"/>
          </a:xfrm>
          <a:prstGeom prst="rect">
            <a:avLst/>
          </a:prstGeom>
          <a:ln>
            <a:noFill/>
          </a:ln>
        </p:spPr>
      </p:pic>
      <p:sp>
        <p:nvSpPr>
          <p:cNvPr id="204" name="CustomShape 3"/>
          <p:cNvSpPr/>
          <p:nvPr/>
        </p:nvSpPr>
        <p:spPr>
          <a:xfrm>
            <a:off x="0" y="838080"/>
            <a:ext cx="11480400" cy="126720"/>
          </a:xfrm>
          <a:prstGeom prst="rect">
            <a:avLst/>
          </a:prstGeom>
          <a:solidFill>
            <a:srgbClr val="4472c4"/>
          </a:solidFill>
          <a:ln w="12600">
            <a:solidFill>
              <a:srgbClr val="325490"/>
            </a:solidFill>
            <a:miter/>
          </a:ln>
        </p:spPr>
      </p:sp>
    </p:spTree>
  </p:cSld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Content Placeholder 3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659240" y="1338840"/>
            <a:ext cx="9160920" cy="5518800"/>
          </a:xfrm>
          <a:prstGeom prst="rect">
            <a:avLst/>
          </a:prstGeom>
          <a:ln>
            <a:noFill/>
          </a:ln>
        </p:spPr>
      </p:pic>
    </p:spTree>
  </p:cSld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TextShape 1"/>
          <p:cNvSpPr txBox="1"/>
          <p:nvPr/>
        </p:nvSpPr>
        <p:spPr>
          <a:xfrm>
            <a:off x="0" y="0"/>
            <a:ext cx="10743840" cy="837720"/>
          </a:xfrm>
          <a:prstGeom prst="rect">
            <a:avLst/>
          </a:prstGeom>
        </p:spPr>
        <p:txBody>
          <a:bodyPr anchor="ctr"/>
          <a:p>
            <a:pPr>
              <a:lnSpc>
                <a:spcPct val="90000"/>
              </a:lnSpc>
            </a:pPr>
            <a:r>
              <a:rPr lang="en-US" sz="4400">
                <a:solidFill>
                  <a:srgbClr val="000000"/>
                </a:solidFill>
                <a:latin typeface="Calibri Light"/>
              </a:rPr>
              <a:t>	</a:t>
            </a:r>
            <a:r>
              <a:rPr lang="en-US" sz="4400">
                <a:solidFill>
                  <a:srgbClr val="000000"/>
                </a:solidFill>
                <a:latin typeface="Calibri Light"/>
              </a:rPr>
              <a:t>SubBytes</a:t>
            </a:r>
            <a:endParaRPr/>
          </a:p>
        </p:txBody>
      </p:sp>
      <p:sp>
        <p:nvSpPr>
          <p:cNvPr id="207" name="TextShape 2"/>
          <p:cNvSpPr txBox="1"/>
          <p:nvPr/>
        </p:nvSpPr>
        <p:spPr>
          <a:xfrm>
            <a:off x="838080" y="1825560"/>
            <a:ext cx="7187760" cy="4350960"/>
          </a:xfrm>
          <a:prstGeom prst="rect">
            <a:avLst/>
          </a:prstGeom>
        </p:spPr>
        <p:txBody>
          <a:bodyPr/>
          <a:p>
            <a:pPr>
              <a:lnSpc>
                <a:spcPct val="9000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Calibri"/>
              </a:rPr>
              <a:t>Ocorre em todas as rondas excepto a inicial.</a:t>
            </a:r>
            <a:endParaRPr/>
          </a:p>
          <a:p>
            <a:pPr>
              <a:lnSpc>
                <a:spcPct val="90000"/>
              </a:lnSpc>
            </a:pPr>
            <a:endParaRPr/>
          </a:p>
          <a:p>
            <a:pPr>
              <a:lnSpc>
                <a:spcPct val="9000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Calibri"/>
              </a:rPr>
              <a:t> </a:t>
            </a:r>
            <a:r>
              <a:rPr lang="en-US" sz="2800">
                <a:solidFill>
                  <a:srgbClr val="000000"/>
                </a:solidFill>
                <a:latin typeface="Calibri"/>
              </a:rPr>
              <a:t>Substituição garante a não linearidade da cifra</a:t>
            </a:r>
            <a:endParaRPr/>
          </a:p>
          <a:p>
            <a:pPr>
              <a:lnSpc>
                <a:spcPct val="90000"/>
              </a:lnSpc>
            </a:pPr>
            <a:endParaRPr/>
          </a:p>
          <a:p>
            <a:pPr>
              <a:lnSpc>
                <a:spcPct val="9000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Calibri"/>
              </a:rPr>
              <a:t>Substitution box 8-bits</a:t>
            </a:r>
            <a:endParaRPr/>
          </a:p>
        </p:txBody>
      </p:sp>
      <p:pic>
        <p:nvPicPr>
          <p:cNvPr id="208" name="Picture 3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5194440" y="3379320"/>
            <a:ext cx="6705360" cy="3478320"/>
          </a:xfrm>
          <a:prstGeom prst="rect">
            <a:avLst/>
          </a:prstGeom>
          <a:ln>
            <a:noFill/>
          </a:ln>
        </p:spPr>
      </p:pic>
      <p:sp>
        <p:nvSpPr>
          <p:cNvPr id="209" name="CustomShape 3"/>
          <p:cNvSpPr/>
          <p:nvPr/>
        </p:nvSpPr>
        <p:spPr>
          <a:xfrm>
            <a:off x="0" y="838080"/>
            <a:ext cx="11480400" cy="126720"/>
          </a:xfrm>
          <a:prstGeom prst="rect">
            <a:avLst/>
          </a:prstGeom>
          <a:solidFill>
            <a:srgbClr val="4472c4"/>
          </a:solidFill>
          <a:ln w="12600">
            <a:solidFill>
              <a:srgbClr val="325490"/>
            </a:solidFill>
            <a:miter/>
          </a:ln>
        </p:spPr>
      </p:sp>
    </p:spTree>
  </p:cSld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Content Placeholder 3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562040" y="830880"/>
            <a:ext cx="9160920" cy="5518800"/>
          </a:xfrm>
          <a:prstGeom prst="rect">
            <a:avLst/>
          </a:prstGeom>
          <a:ln>
            <a:noFill/>
          </a:ln>
        </p:spPr>
      </p:pic>
    </p:spTree>
  </p:cSld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TextShape 1"/>
          <p:cNvSpPr txBox="1"/>
          <p:nvPr/>
        </p:nvSpPr>
        <p:spPr>
          <a:xfrm>
            <a:off x="0" y="0"/>
            <a:ext cx="10743840" cy="837720"/>
          </a:xfrm>
          <a:prstGeom prst="rect">
            <a:avLst/>
          </a:prstGeom>
        </p:spPr>
        <p:txBody>
          <a:bodyPr anchor="ctr"/>
          <a:p>
            <a:pPr>
              <a:lnSpc>
                <a:spcPct val="90000"/>
              </a:lnSpc>
            </a:pPr>
            <a:r>
              <a:rPr lang="en-US" sz="4400">
                <a:solidFill>
                  <a:srgbClr val="000000"/>
                </a:solidFill>
                <a:latin typeface="Calibri Light"/>
              </a:rPr>
              <a:t>	</a:t>
            </a:r>
            <a:r>
              <a:rPr lang="en-US" sz="4400">
                <a:solidFill>
                  <a:srgbClr val="000000"/>
                </a:solidFill>
                <a:latin typeface="Calibri Light"/>
              </a:rPr>
              <a:t>ShiftRows</a:t>
            </a:r>
            <a:endParaRPr/>
          </a:p>
        </p:txBody>
      </p:sp>
      <p:sp>
        <p:nvSpPr>
          <p:cNvPr id="212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/>
          <a:p>
            <a:pPr>
              <a:lnSpc>
                <a:spcPct val="9000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Calibri"/>
              </a:rPr>
              <a:t>Cada linha vai ter um offset de n-1, em que n é igual ao número da linha.</a:t>
            </a:r>
            <a:endParaRPr/>
          </a:p>
          <a:p>
            <a:pPr>
              <a:lnSpc>
                <a:spcPct val="90000"/>
              </a:lnSpc>
            </a:pPr>
            <a:endParaRPr/>
          </a:p>
        </p:txBody>
      </p:sp>
      <p:pic>
        <p:nvPicPr>
          <p:cNvPr id="213" name="Picture 3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2758320" y="3299760"/>
            <a:ext cx="7737120" cy="2877120"/>
          </a:xfrm>
          <a:prstGeom prst="rect">
            <a:avLst/>
          </a:prstGeom>
          <a:ln>
            <a:noFill/>
          </a:ln>
        </p:spPr>
      </p:pic>
      <p:sp>
        <p:nvSpPr>
          <p:cNvPr id="214" name="CustomShape 3"/>
          <p:cNvSpPr/>
          <p:nvPr/>
        </p:nvSpPr>
        <p:spPr>
          <a:xfrm>
            <a:off x="0" y="838080"/>
            <a:ext cx="11480400" cy="126720"/>
          </a:xfrm>
          <a:prstGeom prst="rect">
            <a:avLst/>
          </a:prstGeom>
          <a:solidFill>
            <a:srgbClr val="4472c4"/>
          </a:solidFill>
          <a:ln w="12600">
            <a:solidFill>
              <a:srgbClr val="325490"/>
            </a:solidFill>
            <a:miter/>
          </a:ln>
        </p:spPr>
      </p:sp>
    </p:spTree>
  </p:cSld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Content Placeholder 3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562040" y="830880"/>
            <a:ext cx="9160920" cy="5518800"/>
          </a:xfrm>
          <a:prstGeom prst="rect">
            <a:avLst/>
          </a:prstGeom>
          <a:ln>
            <a:noFill/>
          </a:ln>
        </p:spPr>
      </p:pic>
    </p:spTree>
  </p:cSld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TextShape 1"/>
          <p:cNvSpPr txBox="1"/>
          <p:nvPr/>
        </p:nvSpPr>
        <p:spPr>
          <a:xfrm>
            <a:off x="0" y="92880"/>
            <a:ext cx="10794600" cy="745200"/>
          </a:xfrm>
          <a:prstGeom prst="rect">
            <a:avLst/>
          </a:prstGeom>
        </p:spPr>
        <p:txBody>
          <a:bodyPr anchor="ctr"/>
          <a:p>
            <a:pPr>
              <a:lnSpc>
                <a:spcPct val="90000"/>
              </a:lnSpc>
            </a:pPr>
            <a:r>
              <a:rPr lang="en-US" sz="4400">
                <a:solidFill>
                  <a:srgbClr val="000000"/>
                </a:solidFill>
                <a:latin typeface="Calibri Light"/>
              </a:rPr>
              <a:t>	</a:t>
            </a:r>
            <a:r>
              <a:rPr lang="en-US" sz="4400">
                <a:solidFill>
                  <a:srgbClr val="000000"/>
                </a:solidFill>
                <a:latin typeface="Calibri Light"/>
              </a:rPr>
              <a:t>MixColumns</a:t>
            </a:r>
            <a:endParaRPr/>
          </a:p>
        </p:txBody>
      </p:sp>
      <p:sp>
        <p:nvSpPr>
          <p:cNvPr id="217" name="TextShape 2"/>
          <p:cNvSpPr txBox="1"/>
          <p:nvPr/>
        </p:nvSpPr>
        <p:spPr>
          <a:xfrm>
            <a:off x="482760" y="1252080"/>
            <a:ext cx="10515240" cy="4350960"/>
          </a:xfrm>
          <a:prstGeom prst="rect">
            <a:avLst/>
          </a:prstGeom>
        </p:spPr>
        <p:txBody>
          <a:bodyPr/>
          <a:p>
            <a:pPr>
              <a:lnSpc>
                <a:spcPct val="90000"/>
              </a:lnSpc>
            </a:pPr>
            <a:endParaRPr/>
          </a:p>
          <a:p>
            <a:pPr>
              <a:lnSpc>
                <a:spcPct val="9000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Calibri"/>
              </a:rPr>
              <a:t>Vamos multiplicar cada uma das linhas por uma matrix fixa</a:t>
            </a:r>
            <a:endParaRPr/>
          </a:p>
          <a:p>
            <a:pPr>
              <a:lnSpc>
                <a:spcPct val="90000"/>
              </a:lnSpc>
            </a:pPr>
            <a:endParaRPr/>
          </a:p>
          <a:p>
            <a:pPr>
              <a:lnSpc>
                <a:spcPct val="9000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Calibri"/>
              </a:rPr>
              <a:t>Importante para a difusão </a:t>
            </a:r>
            <a:endParaRPr/>
          </a:p>
          <a:p>
            <a:pPr>
              <a:lnSpc>
                <a:spcPct val="90000"/>
              </a:lnSpc>
            </a:pPr>
            <a:endParaRPr/>
          </a:p>
        </p:txBody>
      </p:sp>
      <p:pic>
        <p:nvPicPr>
          <p:cNvPr id="218" name="Picture 3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3710160" y="3858480"/>
            <a:ext cx="2400120" cy="1935360"/>
          </a:xfrm>
          <a:prstGeom prst="rect">
            <a:avLst/>
          </a:prstGeom>
          <a:ln>
            <a:noFill/>
          </a:ln>
        </p:spPr>
      </p:pic>
      <p:sp>
        <p:nvSpPr>
          <p:cNvPr id="219" name="CustomShape 3"/>
          <p:cNvSpPr/>
          <p:nvPr/>
        </p:nvSpPr>
        <p:spPr>
          <a:xfrm>
            <a:off x="6602400" y="4737600"/>
            <a:ext cx="596520" cy="364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pt-PT">
                <a:solidFill>
                  <a:srgbClr val="000000"/>
                </a:solidFill>
                <a:latin typeface="Calibri"/>
              </a:rPr>
              <a:t>*</a:t>
            </a:r>
            <a:endParaRPr/>
          </a:p>
        </p:txBody>
      </p:sp>
      <p:sp>
        <p:nvSpPr>
          <p:cNvPr id="220" name="CustomShape 4"/>
          <p:cNvSpPr/>
          <p:nvPr/>
        </p:nvSpPr>
        <p:spPr>
          <a:xfrm>
            <a:off x="8077320" y="4641480"/>
            <a:ext cx="1079280" cy="364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pt-PT">
                <a:solidFill>
                  <a:srgbClr val="000000"/>
                </a:solidFill>
                <a:latin typeface="Calibri"/>
              </a:rPr>
              <a:t>=</a:t>
            </a:r>
            <a:endParaRPr/>
          </a:p>
        </p:txBody>
      </p:sp>
      <p:pic>
        <p:nvPicPr>
          <p:cNvPr id="221" name="Picture 10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8648280" y="3685680"/>
            <a:ext cx="2679840" cy="2679840"/>
          </a:xfrm>
          <a:prstGeom prst="rect">
            <a:avLst/>
          </a:prstGeom>
          <a:ln>
            <a:noFill/>
          </a:ln>
        </p:spPr>
      </p:pic>
      <p:pic>
        <p:nvPicPr>
          <p:cNvPr id="222" name="Picture 11" descr=""/>
          <p:cNvPicPr/>
          <p:nvPr/>
        </p:nvPicPr>
        <p:blipFill>
          <a:blip r:embed="rId3"/>
          <a:srcRect l="0" t="0" r="2166539" b="0"/>
          <a:stretch>
            <a:fillRect/>
          </a:stretch>
        </p:blipFill>
        <p:spPr>
          <a:xfrm>
            <a:off x="7279920" y="3582000"/>
            <a:ext cx="647280" cy="2679840"/>
          </a:xfrm>
          <a:prstGeom prst="rect">
            <a:avLst/>
          </a:prstGeom>
          <a:ln>
            <a:noFill/>
          </a:ln>
        </p:spPr>
      </p:pic>
      <p:pic>
        <p:nvPicPr>
          <p:cNvPr id="223" name="Picture 12" descr=""/>
          <p:cNvPicPr/>
          <p:nvPr/>
        </p:nvPicPr>
        <p:blipFill>
          <a:blip r:embed="rId4"/>
          <a:stretch>
            <a:fillRect/>
          </a:stretch>
        </p:blipFill>
        <p:spPr>
          <a:xfrm>
            <a:off x="8648280" y="3699000"/>
            <a:ext cx="657360" cy="2670840"/>
          </a:xfrm>
          <a:prstGeom prst="rect">
            <a:avLst/>
          </a:prstGeom>
          <a:ln>
            <a:noFill/>
          </a:ln>
        </p:spPr>
      </p:pic>
      <p:sp>
        <p:nvSpPr>
          <p:cNvPr id="224" name="CustomShape 5"/>
          <p:cNvSpPr/>
          <p:nvPr/>
        </p:nvSpPr>
        <p:spPr>
          <a:xfrm>
            <a:off x="0" y="838080"/>
            <a:ext cx="11480400" cy="126720"/>
          </a:xfrm>
          <a:prstGeom prst="rect">
            <a:avLst/>
          </a:prstGeom>
          <a:solidFill>
            <a:srgbClr val="4472c4"/>
          </a:solidFill>
          <a:ln w="12600">
            <a:solidFill>
              <a:srgbClr val="325490"/>
            </a:solidFill>
            <a:miter/>
          </a:ln>
        </p:spPr>
      </p:sp>
    </p:spTree>
  </p:cSld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Picture 6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4668840" y="3657600"/>
            <a:ext cx="7408440" cy="2906280"/>
          </a:xfrm>
          <a:prstGeom prst="rect">
            <a:avLst/>
          </a:prstGeom>
          <a:ln>
            <a:noFill/>
          </a:ln>
        </p:spPr>
      </p:pic>
      <p:sp>
        <p:nvSpPr>
          <p:cNvPr id="101" name="CustomShape 1"/>
          <p:cNvSpPr/>
          <p:nvPr/>
        </p:nvSpPr>
        <p:spPr>
          <a:xfrm>
            <a:off x="0" y="44640"/>
            <a:ext cx="10279800" cy="760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pt-PT" sz="4400">
                <a:solidFill>
                  <a:srgbClr val="000000"/>
                </a:solidFill>
                <a:latin typeface="Calibri Light"/>
              </a:rPr>
              <a:t>	</a:t>
            </a:r>
            <a:r>
              <a:rPr lang="pt-PT" sz="4400">
                <a:solidFill>
                  <a:srgbClr val="000000"/>
                </a:solidFill>
                <a:latin typeface="Calibri Light"/>
              </a:rPr>
              <a:t>Symmetric-key algorithm </a:t>
            </a:r>
            <a:endParaRPr/>
          </a:p>
        </p:txBody>
      </p:sp>
      <p:sp>
        <p:nvSpPr>
          <p:cNvPr id="102" name="CustomShape 2"/>
          <p:cNvSpPr/>
          <p:nvPr/>
        </p:nvSpPr>
        <p:spPr>
          <a:xfrm>
            <a:off x="166320" y="1366560"/>
            <a:ext cx="5804640" cy="87451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  <a:buFont typeface="Arial"/>
              <a:buChar char="•"/>
            </a:pPr>
            <a:r>
              <a:rPr lang="pt-PT" sz="2800">
                <a:solidFill>
                  <a:srgbClr val="000000"/>
                </a:solidFill>
                <a:latin typeface="Calibri"/>
              </a:rPr>
              <a:t>Keys são um shared secret</a:t>
            </a:r>
            <a:endParaRPr/>
          </a:p>
          <a:p>
            <a:pPr>
              <a:lnSpc>
                <a:spcPct val="100000"/>
              </a:lnSpc>
            </a:pPr>
            <a:r>
              <a:rPr lang="pt-PT" sz="2800">
                <a:solidFill>
                  <a:srgbClr val="000000"/>
                </a:solidFill>
                <a:latin typeface="Calibri"/>
              </a:rPr>
              <a:t>	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pt-PT" sz="2800">
                <a:solidFill>
                  <a:srgbClr val="000000"/>
                </a:solidFill>
                <a:latin typeface="Calibri"/>
              </a:rPr>
              <a:t>Tipos de cifras utilizadas:</a:t>
            </a:r>
            <a:endParaRPr/>
          </a:p>
          <a:p>
            <a:pPr lvl="1">
              <a:lnSpc>
                <a:spcPct val="100000"/>
              </a:lnSpc>
              <a:buFont typeface="Wingdings" charset="2"/>
              <a:buChar char=""/>
            </a:pPr>
            <a:r>
              <a:rPr lang="pt-PT" sz="2000">
                <a:solidFill>
                  <a:srgbClr val="000000"/>
                </a:solidFill>
                <a:latin typeface="Calibri"/>
              </a:rPr>
              <a:t>Stream Ciphers</a:t>
            </a:r>
            <a:endParaRPr/>
          </a:p>
          <a:p>
            <a:pPr lvl="1">
              <a:lnSpc>
                <a:spcPct val="100000"/>
              </a:lnSpc>
              <a:buFont typeface="Wingdings" charset="2"/>
              <a:buChar char=""/>
            </a:pPr>
            <a:r>
              <a:rPr lang="pt-PT" sz="2000">
                <a:solidFill>
                  <a:srgbClr val="000000"/>
                </a:solidFill>
                <a:latin typeface="Calibri"/>
              </a:rPr>
              <a:t>Block cipher (DES,AES)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 lvl="1">
              <a:lnSpc>
                <a:spcPct val="100000"/>
              </a:lnSpc>
              <a:buFont typeface="Arial"/>
              <a:buChar char="•"/>
            </a:pPr>
            <a:r>
              <a:rPr lang="pt-PT" sz="2800">
                <a:solidFill>
                  <a:srgbClr val="000000"/>
                </a:solidFill>
                <a:latin typeface="Calibri"/>
              </a:rPr>
              <a:t>Uma grande parte das cifras que utilizam symetric-key baseiam-se na Cifra de Horst Feistel.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pt-PT" sz="2800">
                <a:solidFill>
                  <a:srgbClr val="000000"/>
                </a:solidFill>
                <a:latin typeface="Calibri"/>
              </a:rPr>
              <a:t>	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pt-PT">
                <a:solidFill>
                  <a:srgbClr val="000000"/>
                </a:solidFill>
                <a:latin typeface="Calibri"/>
              </a:rPr>
              <a:t>
</a:t>
            </a:r>
            <a:endParaRPr/>
          </a:p>
        </p:txBody>
      </p:sp>
      <p:sp>
        <p:nvSpPr>
          <p:cNvPr id="103" name="CustomShape 3"/>
          <p:cNvSpPr/>
          <p:nvPr/>
        </p:nvSpPr>
        <p:spPr>
          <a:xfrm>
            <a:off x="0" y="838080"/>
            <a:ext cx="11480400" cy="126720"/>
          </a:xfrm>
          <a:prstGeom prst="rect">
            <a:avLst/>
          </a:prstGeom>
          <a:solidFill>
            <a:srgbClr val="92d050"/>
          </a:solidFill>
          <a:ln w="12600">
            <a:solidFill>
              <a:srgbClr val="70ad47"/>
            </a:solidFill>
            <a:miter/>
          </a:ln>
        </p:spPr>
      </p:sp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Content Placeholder 3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562040" y="830880"/>
            <a:ext cx="9160920" cy="5518800"/>
          </a:xfrm>
          <a:prstGeom prst="rect">
            <a:avLst/>
          </a:prstGeom>
          <a:ln>
            <a:noFill/>
          </a:ln>
        </p:spPr>
      </p:pic>
    </p:spTree>
  </p:cSld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CustomShape 1"/>
          <p:cNvSpPr/>
          <p:nvPr/>
        </p:nvSpPr>
        <p:spPr>
          <a:xfrm>
            <a:off x="0" y="838080"/>
            <a:ext cx="11480400" cy="126720"/>
          </a:xfrm>
          <a:prstGeom prst="rect">
            <a:avLst/>
          </a:prstGeom>
          <a:solidFill>
            <a:srgbClr val="4472c4"/>
          </a:solidFill>
          <a:ln w="12600">
            <a:solidFill>
              <a:srgbClr val="325490"/>
            </a:solidFill>
            <a:miter/>
          </a:ln>
        </p:spPr>
      </p:sp>
      <p:sp>
        <p:nvSpPr>
          <p:cNvPr id="227" name="CustomShape 2"/>
          <p:cNvSpPr/>
          <p:nvPr/>
        </p:nvSpPr>
        <p:spPr>
          <a:xfrm>
            <a:off x="0" y="68760"/>
            <a:ext cx="6501960" cy="760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pt-PT" sz="4400">
                <a:solidFill>
                  <a:srgbClr val="000000"/>
                </a:solidFill>
                <a:latin typeface="Calibri Light"/>
              </a:rPr>
              <a:t>	</a:t>
            </a:r>
            <a:r>
              <a:rPr lang="pt-PT" sz="4400">
                <a:solidFill>
                  <a:srgbClr val="000000"/>
                </a:solidFill>
                <a:latin typeface="Calibri Light"/>
              </a:rPr>
              <a:t>Desencriptação</a:t>
            </a:r>
            <a:endParaRPr/>
          </a:p>
        </p:txBody>
      </p:sp>
      <p:pic>
        <p:nvPicPr>
          <p:cNvPr id="228" name="Picture 5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3566160" y="1557720"/>
            <a:ext cx="5248800" cy="4774680"/>
          </a:xfrm>
          <a:prstGeom prst="rect">
            <a:avLst/>
          </a:prstGeom>
          <a:ln>
            <a:noFill/>
          </a:ln>
        </p:spPr>
      </p:pic>
    </p:spTree>
  </p:cSld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Content Placeholder 3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2229480" y="1825560"/>
            <a:ext cx="7732800" cy="4350960"/>
          </a:xfrm>
          <a:prstGeom prst="rect">
            <a:avLst/>
          </a:prstGeom>
          <a:ln>
            <a:noFill/>
          </a:ln>
        </p:spPr>
      </p:pic>
      <p:sp>
        <p:nvSpPr>
          <p:cNvPr id="230" name="CustomShape 1"/>
          <p:cNvSpPr/>
          <p:nvPr/>
        </p:nvSpPr>
        <p:spPr>
          <a:xfrm>
            <a:off x="0" y="0"/>
            <a:ext cx="8229240" cy="760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pt-PT" sz="4400">
                <a:solidFill>
                  <a:srgbClr val="000000"/>
                </a:solidFill>
                <a:latin typeface="Calibri Light"/>
              </a:rPr>
              <a:t>	</a:t>
            </a:r>
            <a:r>
              <a:rPr lang="pt-PT" sz="4400">
                <a:solidFill>
                  <a:srgbClr val="000000"/>
                </a:solidFill>
                <a:latin typeface="Calibri Light"/>
              </a:rPr>
              <a:t>Principais diferenças </a:t>
            </a:r>
            <a:endParaRPr/>
          </a:p>
        </p:txBody>
      </p:sp>
      <p:sp>
        <p:nvSpPr>
          <p:cNvPr id="231" name="CustomShape 2"/>
          <p:cNvSpPr/>
          <p:nvPr/>
        </p:nvSpPr>
        <p:spPr>
          <a:xfrm>
            <a:off x="0" y="838080"/>
            <a:ext cx="11480400" cy="126720"/>
          </a:xfrm>
          <a:prstGeom prst="rect">
            <a:avLst/>
          </a:prstGeom>
          <a:solidFill>
            <a:srgbClr val="4472c4"/>
          </a:solidFill>
          <a:ln w="12600">
            <a:solidFill>
              <a:srgbClr val="325490"/>
            </a:solidFill>
            <a:miter/>
          </a:ln>
        </p:spPr>
      </p:sp>
    </p:spTree>
  </p:cSld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/>
          <a:p>
            <a:pPr>
              <a:lnSpc>
                <a:spcPct val="90000"/>
              </a:lnSpc>
            </a:pPr>
            <a:r>
              <a:rPr lang="en-US" sz="4400">
                <a:solidFill>
                  <a:srgbClr val="000000"/>
                </a:solidFill>
                <a:latin typeface="Calibri Light"/>
              </a:rPr>
              <a:t>“</a:t>
            </a:r>
            <a:r>
              <a:rPr lang="en-US" sz="4400">
                <a:solidFill>
                  <a:srgbClr val="000000"/>
                </a:solidFill>
                <a:latin typeface="Calibri Light"/>
              </a:rPr>
              <a:t>O problema” do DES</a:t>
            </a:r>
            <a:endParaRPr/>
          </a:p>
        </p:txBody>
      </p:sp>
      <p:graphicFrame>
        <p:nvGraphicFramePr>
          <p:cNvPr id="233" name="Table 2"/>
          <p:cNvGraphicFramePr/>
          <p:nvPr/>
        </p:nvGraphicFramePr>
        <p:xfrm>
          <a:off x="3467160" y="1976040"/>
          <a:ext cx="5257440" cy="2122920"/>
        </p:xfrm>
        <a:graphic>
          <a:graphicData uri="http://schemas.openxmlformats.org/drawingml/2006/table">
            <a:tbl>
              <a:tblPr/>
              <a:tblGrid>
                <a:gridCol w="2628720"/>
                <a:gridCol w="2628720"/>
              </a:tblGrid>
              <a:tr h="63144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pt-PT">
                          <a:solidFill>
                            <a:srgbClr val="ffffff"/>
                          </a:solidFill>
                          <a:latin typeface="Calibri"/>
                        </a:rPr>
                        <a:t>Key Size (bits)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pt-PT">
                          <a:solidFill>
                            <a:srgbClr val="ffffff"/>
                          </a:solidFill>
                          <a:latin typeface="Calibri"/>
                        </a:rPr>
                        <a:t>Number of Alternative Keys</a:t>
                      </a:r>
                      <a:endParaRPr/>
                    </a:p>
                  </a:txBody>
                  <a:tcPr/>
                </a:tc>
              </a:tr>
              <a:tr h="37260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PT">
                          <a:solidFill>
                            <a:srgbClr val="000000"/>
                          </a:solidFill>
                          <a:latin typeface="Calibri"/>
                        </a:rPr>
                        <a:t>32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PT">
                          <a:solidFill>
                            <a:srgbClr val="000000"/>
                          </a:solidFill>
                          <a:latin typeface="Calibri"/>
                        </a:rPr>
                        <a:t>= 4.3 x </a:t>
                      </a:r>
                      <a:endParaRPr/>
                    </a:p>
                  </a:txBody>
                  <a:tcPr/>
                </a:tc>
              </a:tr>
              <a:tr h="37260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PT">
                          <a:solidFill>
                            <a:srgbClr val="000000"/>
                          </a:solidFill>
                          <a:latin typeface="Calibri"/>
                        </a:rPr>
                        <a:t>56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PT">
                          <a:solidFill>
                            <a:srgbClr val="000000"/>
                          </a:solidFill>
                          <a:latin typeface="Calibri"/>
                        </a:rPr>
                        <a:t>= 7.2 x </a:t>
                      </a:r>
                      <a:endParaRPr/>
                    </a:p>
                  </a:txBody>
                  <a:tcPr/>
                </a:tc>
              </a:tr>
              <a:tr h="37260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PT">
                          <a:solidFill>
                            <a:srgbClr val="000000"/>
                          </a:solidFill>
                          <a:latin typeface="Calibri"/>
                        </a:rPr>
                        <a:t>128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PT">
                          <a:solidFill>
                            <a:srgbClr val="000000"/>
                          </a:solidFill>
                          <a:latin typeface="Calibri"/>
                        </a:rPr>
                        <a:t>= 3.4 x </a:t>
                      </a:r>
                      <a:endParaRPr/>
                    </a:p>
                  </a:txBody>
                  <a:tcPr/>
                </a:tc>
              </a:tr>
              <a:tr h="37368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PT">
                          <a:solidFill>
                            <a:srgbClr val="000000"/>
                          </a:solidFill>
                          <a:latin typeface="Calibri"/>
                        </a:rPr>
                        <a:t>168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PT">
                          <a:solidFill>
                            <a:srgbClr val="000000"/>
                          </a:solidFill>
                          <a:latin typeface="Calibri"/>
                        </a:rPr>
                        <a:t>= 4.3 x </a:t>
                      </a:r>
                      <a:endParaRPr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34" name="Table 3"/>
          <p:cNvGraphicFramePr/>
          <p:nvPr/>
        </p:nvGraphicFramePr>
        <p:xfrm>
          <a:off x="3467160" y="1976040"/>
          <a:ext cx="5257440" cy="2122920"/>
        </p:xfrm>
        <a:graphic>
          <a:graphicData uri="http://schemas.openxmlformats.org/drawingml/2006/table">
            <a:tbl>
              <a:tblPr/>
              <a:tblGrid>
                <a:gridCol w="2628720"/>
                <a:gridCol w="2628720"/>
              </a:tblGrid>
              <a:tr h="64008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pt-PT">
                          <a:solidFill>
                            <a:srgbClr val="ffffff"/>
                          </a:solidFill>
                          <a:latin typeface="Calibri"/>
                        </a:rPr>
                        <a:t>Key Size (bits)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pt-PT">
                          <a:solidFill>
                            <a:srgbClr val="ffffff"/>
                          </a:solidFill>
                          <a:latin typeface="Calibri"/>
                        </a:rPr>
                        <a:t>Number of Alternative Keys</a:t>
                      </a:r>
                      <a:endParaRPr/>
                    </a:p>
                  </a:txBody>
                  <a:tcPr/>
                </a:tc>
              </a:tr>
              <a:tr h="37080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PT">
                          <a:solidFill>
                            <a:srgbClr val="000000"/>
                          </a:solidFill>
                          <a:latin typeface="Calibri"/>
                        </a:rPr>
                        <a:t>32</a:t>
                      </a:r>
                      <a:endParaRPr/>
                    </a:p>
                  </a:txBody>
                  <a:tcPr/>
                </a:tc>
                <a:tc>
                  <a:tcPr/>
                </a:tc>
              </a:tr>
              <a:tr h="37080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PT">
                          <a:solidFill>
                            <a:srgbClr val="000000"/>
                          </a:solidFill>
                          <a:latin typeface="Calibri"/>
                        </a:rPr>
                        <a:t>56</a:t>
                      </a:r>
                      <a:endParaRPr/>
                    </a:p>
                  </a:txBody>
                  <a:tcPr/>
                </a:tc>
                <a:tc>
                  <a:tcPr/>
                </a:tc>
              </a:tr>
              <a:tr h="37080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PT">
                          <a:solidFill>
                            <a:srgbClr val="000000"/>
                          </a:solidFill>
                          <a:latin typeface="Calibri"/>
                        </a:rPr>
                        <a:t>128</a:t>
                      </a:r>
                      <a:endParaRPr/>
                    </a:p>
                  </a:txBody>
                  <a:tcPr/>
                </a:tc>
                <a:tc>
                  <a:tcPr/>
                </a:tc>
              </a:tr>
              <a:tr h="37080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PT">
                          <a:solidFill>
                            <a:srgbClr val="000000"/>
                          </a:solidFill>
                          <a:latin typeface="Calibri"/>
                        </a:rPr>
                        <a:t>168</a:t>
                      </a:r>
                      <a:endParaRPr/>
                    </a:p>
                  </a:txBody>
                  <a:tcPr/>
                </a:tc>
                <a:tc>
                  <a:tcPr/>
                </a:tc>
              </a:tr>
            </a:tbl>
          </a:graphicData>
        </a:graphic>
      </p:graphicFrame>
      <p:sp>
        <p:nvSpPr>
          <p:cNvPr id="235" name="CustomShape 4"/>
          <p:cNvSpPr/>
          <p:nvPr/>
        </p:nvSpPr>
        <p:spPr>
          <a:xfrm>
            <a:off x="848880" y="4592880"/>
            <a:ext cx="10302480" cy="11869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pt-PT" sz="2400">
                <a:solidFill>
                  <a:srgbClr val="000000"/>
                </a:solidFill>
                <a:latin typeface="Calibri"/>
              </a:rPr>
              <a:t>1998  - EFF(Electronic Frontier Foundation) construiu uma maquina que quebrava o DES em menos de 3 dias por menos de 250k$</a:t>
            </a:r>
            <a:endParaRPr/>
          </a:p>
        </p:txBody>
      </p:sp>
    </p:spTree>
  </p:cSld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Picture 3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-1405440"/>
            <a:ext cx="12191760" cy="9448560"/>
          </a:xfrm>
          <a:prstGeom prst="rect">
            <a:avLst/>
          </a:prstGeom>
          <a:ln>
            <a:noFill/>
          </a:ln>
        </p:spPr>
      </p:pic>
      <p:pic>
        <p:nvPicPr>
          <p:cNvPr id="237" name="Picture 4" descr=""/>
          <p:cNvPicPr/>
          <p:nvPr/>
        </p:nvPicPr>
        <p:blipFill>
          <a:blip r:embed="rId2"/>
          <a:stretch>
            <a:fillRect/>
          </a:stretch>
        </p:blipFill>
        <p:spPr>
          <a:xfrm rot="20939400">
            <a:off x="4251600" y="-300240"/>
            <a:ext cx="8268840" cy="56934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5" dur="indefinite" restart="never" nodeType="tmRoot">
          <p:childTnLst>
            <p:seq>
              <p:cTn id="56" dur="indefinite" nodeType="mainSeq">
                <p:childTnLst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61" dur="5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62" dur="5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Picture 3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-3600"/>
            <a:ext cx="12191760" cy="6864840"/>
          </a:xfrm>
          <a:prstGeom prst="rect">
            <a:avLst/>
          </a:prstGeom>
          <a:ln>
            <a:noFill/>
          </a:ln>
        </p:spPr>
      </p:pic>
    </p:spTree>
  </p:cSld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Picture 3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-507960"/>
            <a:ext cx="12479400" cy="9720360"/>
          </a:xfrm>
          <a:prstGeom prst="rect">
            <a:avLst/>
          </a:prstGeom>
          <a:ln>
            <a:noFill/>
          </a:ln>
        </p:spPr>
      </p:pic>
      <p:pic>
        <p:nvPicPr>
          <p:cNvPr id="240" name="Picture 4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-1388160"/>
            <a:ext cx="13106160" cy="10208160"/>
          </a:xfrm>
          <a:prstGeom prst="rect">
            <a:avLst/>
          </a:prstGeom>
          <a:ln>
            <a:noFill/>
          </a:ln>
        </p:spPr>
      </p:pic>
      <p:sp>
        <p:nvSpPr>
          <p:cNvPr id="241" name="CustomShape 1"/>
          <p:cNvSpPr/>
          <p:nvPr/>
        </p:nvSpPr>
        <p:spPr>
          <a:xfrm>
            <a:off x="8839080" y="3186360"/>
            <a:ext cx="3640320" cy="26200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pt-PT" sz="16600">
                <a:solidFill>
                  <a:srgbClr val="ffffff"/>
                </a:solidFill>
                <a:latin typeface="Calibri"/>
              </a:rPr>
              <a:t>X2</a:t>
            </a:r>
            <a:endParaRPr/>
          </a:p>
        </p:txBody>
      </p:sp>
    </p:spTree>
  </p:cSld>
  <p:timing>
    <p:tnLst>
      <p:par>
        <p:cTn id="63" dur="indefinite" restart="never" nodeType="tmRoot">
          <p:childTnLst>
            <p:seq>
              <p:cTn id="64" dur="indefinite" nodeType="mainSeq">
                <p:childTnLst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nodeType="clickEffect" fill="hold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69" dur="5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/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70" dur="5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/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nodeType="withEffect" fill="hold" presetClass="entr" presetID="23" presetSubtype="16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3" dur="50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/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74" dur="50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/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TextShape 1"/>
          <p:cNvSpPr txBox="1"/>
          <p:nvPr/>
        </p:nvSpPr>
        <p:spPr>
          <a:xfrm>
            <a:off x="0" y="0"/>
            <a:ext cx="10515240" cy="837720"/>
          </a:xfrm>
          <a:prstGeom prst="rect">
            <a:avLst/>
          </a:prstGeom>
        </p:spPr>
        <p:txBody>
          <a:bodyPr anchor="ctr"/>
          <a:p>
            <a:pPr>
              <a:lnSpc>
                <a:spcPct val="90000"/>
              </a:lnSpc>
            </a:pPr>
            <a:r>
              <a:rPr lang="en-US" sz="4400">
                <a:solidFill>
                  <a:srgbClr val="000000"/>
                </a:solidFill>
                <a:latin typeface="Calibri Light"/>
              </a:rPr>
              <a:t>	</a:t>
            </a:r>
            <a:r>
              <a:rPr lang="en-US" sz="4400">
                <a:solidFill>
                  <a:srgbClr val="000000"/>
                </a:solidFill>
                <a:latin typeface="Calibri Light"/>
              </a:rPr>
              <a:t>Block cipher </a:t>
            </a:r>
            <a:endParaRPr/>
          </a:p>
        </p:txBody>
      </p:sp>
      <p:sp>
        <p:nvSpPr>
          <p:cNvPr id="105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Calibri"/>
              </a:rPr>
              <a:t>Algoritmo determinista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Calibri"/>
              </a:rPr>
              <a:t>Plaintext dividido em blocos de tamanho pré-definido.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Calibri"/>
              </a:rPr>
              <a:t>Des tem blocos de 64 bits e o AES tem blocos de 128 bits. </a:t>
            </a:r>
            <a:endParaRPr/>
          </a:p>
        </p:txBody>
      </p:sp>
      <p:pic>
        <p:nvPicPr>
          <p:cNvPr id="106" name="Picture 3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3898800" y="4404240"/>
            <a:ext cx="4393800" cy="1193400"/>
          </a:xfrm>
          <a:prstGeom prst="rect">
            <a:avLst/>
          </a:prstGeom>
          <a:ln>
            <a:noFill/>
          </a:ln>
        </p:spPr>
      </p:pic>
      <p:sp>
        <p:nvSpPr>
          <p:cNvPr id="107" name="CustomShape 3"/>
          <p:cNvSpPr/>
          <p:nvPr/>
        </p:nvSpPr>
        <p:spPr>
          <a:xfrm>
            <a:off x="0" y="838080"/>
            <a:ext cx="11480400" cy="126720"/>
          </a:xfrm>
          <a:prstGeom prst="rect">
            <a:avLst/>
          </a:prstGeom>
          <a:solidFill>
            <a:srgbClr val="92d050"/>
          </a:solidFill>
          <a:ln w="12600">
            <a:solidFill>
              <a:srgbClr val="70ad47"/>
            </a:solidFill>
            <a:miter/>
          </a:ln>
        </p:spPr>
      </p:sp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TextShape 1"/>
          <p:cNvSpPr txBox="1"/>
          <p:nvPr/>
        </p:nvSpPr>
        <p:spPr>
          <a:xfrm>
            <a:off x="0" y="-4680"/>
            <a:ext cx="10515240" cy="833400"/>
          </a:xfrm>
          <a:prstGeom prst="rect">
            <a:avLst/>
          </a:prstGeom>
        </p:spPr>
        <p:txBody>
          <a:bodyPr anchor="ctr"/>
          <a:p>
            <a:pPr>
              <a:lnSpc>
                <a:spcPct val="90000"/>
              </a:lnSpc>
            </a:pPr>
            <a:r>
              <a:rPr lang="en-US" sz="4400">
                <a:solidFill>
                  <a:srgbClr val="000000"/>
                </a:solidFill>
                <a:latin typeface="Calibri Light"/>
              </a:rPr>
              <a:t>	</a:t>
            </a:r>
            <a:r>
              <a:rPr lang="en-US" sz="4400">
                <a:solidFill>
                  <a:srgbClr val="000000"/>
                </a:solidFill>
                <a:latin typeface="Calibri Light"/>
              </a:rPr>
              <a:t>Block Cipher</a:t>
            </a:r>
            <a:endParaRPr/>
          </a:p>
        </p:txBody>
      </p:sp>
      <p:sp>
        <p:nvSpPr>
          <p:cNvPr id="109" name="TextShape 2"/>
          <p:cNvSpPr txBox="1"/>
          <p:nvPr/>
        </p:nvSpPr>
        <p:spPr>
          <a:xfrm>
            <a:off x="3090240" y="1690560"/>
            <a:ext cx="9101160" cy="5167080"/>
          </a:xfrm>
          <a:prstGeom prst="rect">
            <a:avLst/>
          </a:prstGeom>
        </p:spPr>
        <p:txBody>
          <a:bodyPr/>
          <a:p>
            <a:pPr>
              <a:lnSpc>
                <a:spcPct val="9000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Calibri"/>
              </a:rPr>
              <a:t>Block ciphers combinam várias transformações para cifrar o plaintext.</a:t>
            </a:r>
            <a:endParaRPr/>
          </a:p>
          <a:p>
            <a:pPr lvl="1">
              <a:lnSpc>
                <a:spcPct val="100000"/>
              </a:lnSpc>
              <a:buFont typeface="Calibri Light"/>
              <a:buAutoNum type="romanUcPeriod"/>
            </a:pPr>
            <a:r>
              <a:rPr lang="en-US" sz="2400">
                <a:solidFill>
                  <a:srgbClr val="000000"/>
                </a:solidFill>
                <a:latin typeface="Calibri"/>
              </a:rPr>
              <a:t>Substituição</a:t>
            </a:r>
            <a:endParaRPr/>
          </a:p>
          <a:p>
            <a:pPr lvl="1">
              <a:lnSpc>
                <a:spcPct val="100000"/>
              </a:lnSpc>
              <a:buFont typeface="Calibri Light"/>
              <a:buAutoNum type="romanUcPeriod"/>
            </a:pPr>
            <a:r>
              <a:rPr lang="en-US" sz="2400">
                <a:solidFill>
                  <a:srgbClr val="000000"/>
                </a:solidFill>
                <a:latin typeface="Calibri"/>
              </a:rPr>
              <a:t>Permutação</a:t>
            </a:r>
            <a:endParaRPr/>
          </a:p>
          <a:p>
            <a:pPr lvl="1">
              <a:lnSpc>
                <a:spcPct val="100000"/>
              </a:lnSpc>
              <a:buFont typeface="Calibri Light"/>
              <a:buAutoNum type="romanUcPeriod"/>
            </a:pPr>
            <a:r>
              <a:rPr lang="en-US" sz="2400">
                <a:solidFill>
                  <a:srgbClr val="000000"/>
                </a:solidFill>
                <a:latin typeface="Calibri"/>
              </a:rPr>
              <a:t>Op. Aritméticas</a:t>
            </a:r>
            <a:endParaRPr/>
          </a:p>
          <a:p>
            <a:pPr>
              <a:lnSpc>
                <a:spcPct val="90000"/>
              </a:lnSpc>
            </a:pPr>
            <a:endParaRPr/>
          </a:p>
          <a:p>
            <a:pPr>
              <a:lnSpc>
                <a:spcPct val="9000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Calibri"/>
              </a:rPr>
              <a:t>Existem vários tipos de design de Block Ciphers (Iterated block ciphers,</a:t>
            </a:r>
            <a:r>
              <a:rPr b="1" lang="en-US" sz="2800">
                <a:solidFill>
                  <a:srgbClr val="000000"/>
                </a:solidFill>
                <a:latin typeface="Calibri"/>
              </a:rPr>
              <a:t> </a:t>
            </a:r>
            <a:r>
              <a:rPr lang="en-US" sz="2800">
                <a:solidFill>
                  <a:srgbClr val="000000"/>
                </a:solidFill>
                <a:latin typeface="Calibri"/>
              </a:rPr>
              <a:t>Substitution-permutation networks, Feistel ciphers)</a:t>
            </a:r>
            <a:endParaRPr/>
          </a:p>
          <a:p>
            <a:pPr>
              <a:lnSpc>
                <a:spcPct val="90000"/>
              </a:lnSpc>
            </a:pPr>
            <a:endParaRPr/>
          </a:p>
        </p:txBody>
      </p:sp>
      <p:pic>
        <p:nvPicPr>
          <p:cNvPr id="110" name="Picture 3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302760" y="2277000"/>
            <a:ext cx="2905920" cy="3719160"/>
          </a:xfrm>
          <a:prstGeom prst="rect">
            <a:avLst/>
          </a:prstGeom>
          <a:ln>
            <a:noFill/>
          </a:ln>
        </p:spPr>
      </p:pic>
      <p:sp>
        <p:nvSpPr>
          <p:cNvPr id="111" name="CustomShape 3"/>
          <p:cNvSpPr/>
          <p:nvPr/>
        </p:nvSpPr>
        <p:spPr>
          <a:xfrm>
            <a:off x="0" y="838080"/>
            <a:ext cx="11480400" cy="126720"/>
          </a:xfrm>
          <a:prstGeom prst="rect">
            <a:avLst/>
          </a:prstGeom>
          <a:solidFill>
            <a:srgbClr val="92d050"/>
          </a:solidFill>
          <a:ln w="12600">
            <a:solidFill>
              <a:srgbClr val="70ad47"/>
            </a:solidFill>
            <a:miter/>
          </a:ln>
        </p:spPr>
      </p:sp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TextShape 1"/>
          <p:cNvSpPr txBox="1"/>
          <p:nvPr/>
        </p:nvSpPr>
        <p:spPr>
          <a:xfrm>
            <a:off x="0" y="-9360"/>
            <a:ext cx="10515240" cy="847080"/>
          </a:xfrm>
          <a:prstGeom prst="rect">
            <a:avLst/>
          </a:prstGeom>
        </p:spPr>
        <p:txBody>
          <a:bodyPr anchor="ctr"/>
          <a:p>
            <a:pPr>
              <a:lnSpc>
                <a:spcPct val="90000"/>
              </a:lnSpc>
            </a:pPr>
            <a:r>
              <a:rPr lang="en-US" sz="4400">
                <a:solidFill>
                  <a:srgbClr val="000000"/>
                </a:solidFill>
                <a:latin typeface="Calibri Light"/>
              </a:rPr>
              <a:t>	</a:t>
            </a:r>
            <a:r>
              <a:rPr lang="en-US" sz="4400">
                <a:solidFill>
                  <a:srgbClr val="000000"/>
                </a:solidFill>
                <a:latin typeface="Calibri Light"/>
              </a:rPr>
              <a:t>Os príncipios básicos de uma cifra de bloco</a:t>
            </a:r>
            <a:endParaRPr/>
          </a:p>
        </p:txBody>
      </p:sp>
      <p:pic>
        <p:nvPicPr>
          <p:cNvPr id="113" name="Picture 2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238400" y="1961640"/>
            <a:ext cx="2449800" cy="3078360"/>
          </a:xfrm>
          <a:prstGeom prst="rect">
            <a:avLst/>
          </a:prstGeom>
          <a:ln>
            <a:noFill/>
          </a:ln>
        </p:spPr>
      </p:pic>
      <p:sp>
        <p:nvSpPr>
          <p:cNvPr id="114" name="CustomShape 2"/>
          <p:cNvSpPr/>
          <p:nvPr/>
        </p:nvSpPr>
        <p:spPr>
          <a:xfrm>
            <a:off x="1634760" y="5040360"/>
            <a:ext cx="1953000" cy="6994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pt-PT" sz="2000">
                <a:solidFill>
                  <a:srgbClr val="000000"/>
                </a:solidFill>
                <a:latin typeface="Calibri"/>
              </a:rPr>
              <a:t>Claude Shannon</a:t>
            </a:r>
            <a:endParaRPr/>
          </a:p>
        </p:txBody>
      </p:sp>
      <p:sp>
        <p:nvSpPr>
          <p:cNvPr id="115" name="CustomShape 3"/>
          <p:cNvSpPr/>
          <p:nvPr/>
        </p:nvSpPr>
        <p:spPr>
          <a:xfrm>
            <a:off x="4624920" y="2301120"/>
            <a:ext cx="2125080" cy="13694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  <a:buFont typeface="Arial"/>
              <a:buChar char="•"/>
            </a:pPr>
            <a:r>
              <a:rPr lang="pt-PT" sz="2800">
                <a:solidFill>
                  <a:srgbClr val="000000"/>
                </a:solidFill>
                <a:latin typeface="Calibri"/>
              </a:rPr>
              <a:t>Confusão  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pt-PT" sz="2800">
                <a:solidFill>
                  <a:srgbClr val="000000"/>
                </a:solidFill>
                <a:latin typeface="Calibri"/>
              </a:rPr>
              <a:t>Difusão</a:t>
            </a:r>
            <a:endParaRPr/>
          </a:p>
        </p:txBody>
      </p:sp>
      <p:sp>
        <p:nvSpPr>
          <p:cNvPr id="116" name="CustomShape 4"/>
          <p:cNvSpPr/>
          <p:nvPr/>
        </p:nvSpPr>
        <p:spPr>
          <a:xfrm>
            <a:off x="412200" y="1017000"/>
            <a:ext cx="6092640" cy="39528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i="1" lang="pt-PT" sz="2000">
                <a:solidFill>
                  <a:srgbClr val="000000"/>
                </a:solidFill>
                <a:latin typeface="Calibri"/>
              </a:rPr>
              <a:t>A Mathematical Theory of Cryptography, 1945</a:t>
            </a:r>
            <a:endParaRPr/>
          </a:p>
        </p:txBody>
      </p:sp>
      <p:pic>
        <p:nvPicPr>
          <p:cNvPr id="117" name="Picture 7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4063680" y="3610080"/>
            <a:ext cx="6451560" cy="1934280"/>
          </a:xfrm>
          <a:prstGeom prst="rect">
            <a:avLst/>
          </a:prstGeom>
          <a:ln>
            <a:noFill/>
          </a:ln>
        </p:spPr>
      </p:pic>
      <p:sp>
        <p:nvSpPr>
          <p:cNvPr id="118" name="CustomShape 5"/>
          <p:cNvSpPr/>
          <p:nvPr/>
        </p:nvSpPr>
        <p:spPr>
          <a:xfrm>
            <a:off x="0" y="838080"/>
            <a:ext cx="11480400" cy="126720"/>
          </a:xfrm>
          <a:prstGeom prst="rect">
            <a:avLst/>
          </a:prstGeom>
          <a:solidFill>
            <a:srgbClr val="92d050"/>
          </a:solidFill>
          <a:ln w="12600">
            <a:solidFill>
              <a:srgbClr val="70ad47"/>
            </a:solidFill>
            <a:miter/>
          </a:ln>
        </p:spPr>
      </p:sp>
    </p:spTree>
  </p:cSld>
  <p:timing>
    <p:tnLst>
      <p:par>
        <p:cTn id="13" dur="indefinite" restart="never" nodeType="tmRoot">
          <p:childTnLst>
            <p:seq>
              <p:cTn id="14" dur="indefinite" nodeType="mainSeq">
                <p:childTnLst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Picture 2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3243320" cy="6905160"/>
          </a:xfrm>
          <a:prstGeom prst="rect">
            <a:avLst/>
          </a:prstGeom>
          <a:ln>
            <a:noFill/>
          </a:ln>
        </p:spPr>
      </p:pic>
      <p:sp>
        <p:nvSpPr>
          <p:cNvPr id="120" name="TextShape 1"/>
          <p:cNvSpPr txBox="1"/>
          <p:nvPr/>
        </p:nvSpPr>
        <p:spPr>
          <a:xfrm>
            <a:off x="4418280" y="0"/>
            <a:ext cx="4406400" cy="1325160"/>
          </a:xfrm>
          <a:prstGeom prst="rect">
            <a:avLst/>
          </a:prstGeom>
        </p:spPr>
        <p:txBody>
          <a:bodyPr anchor="ctr"/>
          <a:p>
            <a:pPr>
              <a:lnSpc>
                <a:spcPct val="90000"/>
              </a:lnSpc>
            </a:pPr>
            <a:r>
              <a:rPr b="1" lang="en-US" sz="4800">
                <a:solidFill>
                  <a:srgbClr val="ffffff"/>
                </a:solidFill>
                <a:latin typeface="Calibri Light"/>
              </a:rPr>
              <a:t>DES – Top Level</a:t>
            </a:r>
            <a:endParaRPr/>
          </a:p>
        </p:txBody>
      </p:sp>
    </p:spTree>
  </p:cSld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extShape 1"/>
          <p:cNvSpPr txBox="1"/>
          <p:nvPr/>
        </p:nvSpPr>
        <p:spPr>
          <a:xfrm>
            <a:off x="0" y="0"/>
            <a:ext cx="10515240" cy="837720"/>
          </a:xfrm>
          <a:prstGeom prst="rect">
            <a:avLst/>
          </a:prstGeom>
        </p:spPr>
        <p:txBody>
          <a:bodyPr anchor="ctr"/>
          <a:p>
            <a:pPr>
              <a:lnSpc>
                <a:spcPct val="90000"/>
              </a:lnSpc>
            </a:pPr>
            <a:r>
              <a:rPr lang="en-US" sz="4400">
                <a:solidFill>
                  <a:srgbClr val="000000"/>
                </a:solidFill>
                <a:latin typeface="Calibri Light"/>
              </a:rPr>
              <a:t>	</a:t>
            </a:r>
            <a:r>
              <a:rPr lang="en-US" sz="4400">
                <a:solidFill>
                  <a:srgbClr val="000000"/>
                </a:solidFill>
                <a:latin typeface="Calibri Light"/>
              </a:rPr>
              <a:t>DES – Abordagem de “Top Level”</a:t>
            </a:r>
            <a:endParaRPr/>
          </a:p>
        </p:txBody>
      </p:sp>
      <p:pic>
        <p:nvPicPr>
          <p:cNvPr id="122" name="Picture 6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2125800" y="1762920"/>
            <a:ext cx="3970080" cy="4076640"/>
          </a:xfrm>
          <a:prstGeom prst="rect">
            <a:avLst/>
          </a:prstGeom>
          <a:ln>
            <a:noFill/>
          </a:ln>
        </p:spPr>
      </p:pic>
      <p:sp>
        <p:nvSpPr>
          <p:cNvPr id="123" name="CustomShape 2"/>
          <p:cNvSpPr/>
          <p:nvPr/>
        </p:nvSpPr>
        <p:spPr>
          <a:xfrm>
            <a:off x="0" y="838080"/>
            <a:ext cx="11480400" cy="126720"/>
          </a:xfrm>
          <a:prstGeom prst="rect">
            <a:avLst/>
          </a:prstGeom>
          <a:solidFill>
            <a:srgbClr val="92d050"/>
          </a:solidFill>
          <a:ln w="12600">
            <a:solidFill>
              <a:srgbClr val="70ad47"/>
            </a:solidFill>
            <a:miter/>
          </a:ln>
        </p:spPr>
      </p:sp>
      <p:pic>
        <p:nvPicPr>
          <p:cNvPr id="124" name="Content Placeholder 10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7346520" y="1201320"/>
            <a:ext cx="2974680" cy="5656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9" dur="indefinite" restart="never" nodeType="tmRoot">
          <p:childTnLst>
            <p:seq>
              <p:cTn id="20" dur="indefinite" nodeType="mainSeq">
                <p:childTnLst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